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609E1-9E3B-4219-B9EE-865EF8512CDE}" type="datetimeFigureOut">
              <a:rPr lang="en-US" smtClean="0"/>
              <a:t>5/30/2020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EFD9C5-6DE6-4D36-B851-653A5C9329AD}" type="slidenum">
              <a:rPr lang="en-US" smtClean="0"/>
              <a:t>‹#›</a:t>
            </a:fld>
            <a:endParaRPr lang="en-US"/>
          </a:p>
        </p:txBody>
      </p:sp>
    </p:spTree>
    <p:extLst>
      <p:ext uri="{BB962C8B-B14F-4D97-AF65-F5344CB8AC3E}">
        <p14:creationId xmlns:p14="http://schemas.microsoft.com/office/powerpoint/2010/main" val="119443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EFD9C5-6DE6-4D36-B851-653A5C9329AD}" type="slidenum">
              <a:rPr lang="en-US" smtClean="0"/>
              <a:t>5</a:t>
            </a:fld>
            <a:endParaRPr lang="en-US"/>
          </a:p>
        </p:txBody>
      </p:sp>
    </p:spTree>
    <p:extLst>
      <p:ext uri="{BB962C8B-B14F-4D97-AF65-F5344CB8AC3E}">
        <p14:creationId xmlns:p14="http://schemas.microsoft.com/office/powerpoint/2010/main" val="119930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EFD9C5-6DE6-4D36-B851-653A5C9329AD}" type="slidenum">
              <a:rPr lang="en-US" smtClean="0"/>
              <a:t>9</a:t>
            </a:fld>
            <a:endParaRPr lang="en-US"/>
          </a:p>
        </p:txBody>
      </p:sp>
    </p:spTree>
    <p:extLst>
      <p:ext uri="{BB962C8B-B14F-4D97-AF65-F5344CB8AC3E}">
        <p14:creationId xmlns:p14="http://schemas.microsoft.com/office/powerpoint/2010/main" val="274248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4ivtgtanGpc" TargetMode="External"/><Relationship Id="rId2" Type="http://schemas.openxmlformats.org/officeDocument/2006/relationships/hyperlink" Target="https://youtu.be/qXi246lq6Rs"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1keKrGoqUA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2862322"/>
          </a:xfrm>
          <a:prstGeom prst="rect">
            <a:avLst/>
          </a:prstGeom>
          <a:noFill/>
        </p:spPr>
        <p:txBody>
          <a:bodyPr wrap="square" rtlCol="0">
            <a:spAutoFit/>
          </a:bodyPr>
          <a:lstStyle/>
          <a:p>
            <a:r>
              <a:rPr lang="en-US" sz="6000" b="1" u="sng" dirty="0" smtClean="0">
                <a:effectLst>
                  <a:outerShdw blurRad="38100" dist="38100" dir="2700000" algn="tl">
                    <a:srgbClr val="000000">
                      <a:alpha val="43137"/>
                    </a:srgbClr>
                  </a:outerShdw>
                </a:effectLst>
              </a:rPr>
              <a:t>HOW BIG IS THE NUCLEUS REALLY?! NUCLEAR RADIUS MEASUREMENT:</a:t>
            </a:r>
            <a:endParaRPr lang="en-US" sz="6000" b="1" u="sng"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167123"/>
            <a:ext cx="6858000" cy="3180520"/>
          </a:xfrm>
          <a:prstGeom prst="rect">
            <a:avLst/>
          </a:prstGeom>
        </p:spPr>
      </p:pic>
    </p:spTree>
    <p:extLst>
      <p:ext uri="{BB962C8B-B14F-4D97-AF65-F5344CB8AC3E}">
        <p14:creationId xmlns:p14="http://schemas.microsoft.com/office/powerpoint/2010/main" val="1675968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369332"/>
          </a:xfrm>
          <a:prstGeom prst="rect">
            <a:avLst/>
          </a:prstGeom>
          <a:noFill/>
        </p:spPr>
        <p:txBody>
          <a:bodyPr wrap="square" rtlCol="0">
            <a:spAutoFit/>
          </a:bodyPr>
          <a:lstStyle/>
          <a:p>
            <a:endParaRPr lang="en-US" dirty="0"/>
          </a:p>
        </p:txBody>
      </p:sp>
      <p:sp>
        <p:nvSpPr>
          <p:cNvPr id="3" name="TextBox 2"/>
          <p:cNvSpPr txBox="1"/>
          <p:nvPr/>
        </p:nvSpPr>
        <p:spPr>
          <a:xfrm>
            <a:off x="228600" y="381000"/>
            <a:ext cx="8305800" cy="2862322"/>
          </a:xfrm>
          <a:prstGeom prst="rect">
            <a:avLst/>
          </a:prstGeom>
          <a:noFill/>
        </p:spPr>
        <p:txBody>
          <a:bodyPr wrap="square" rtlCol="0">
            <a:spAutoFit/>
          </a:bodyPr>
          <a:lstStyle/>
          <a:p>
            <a:pPr marL="285750" indent="-285750">
              <a:buFont typeface="Wingdings" pitchFamily="2" charset="2"/>
              <a:buChar char="Ø"/>
            </a:pPr>
            <a:r>
              <a:rPr lang="en-US" dirty="0" smtClean="0"/>
              <a:t>Consider the example of </a:t>
            </a:r>
            <a:r>
              <a:rPr lang="en-US" baseline="30000" dirty="0" smtClean="0"/>
              <a:t>11 </a:t>
            </a:r>
            <a:r>
              <a:rPr lang="en-US" dirty="0" smtClean="0"/>
              <a:t>B and </a:t>
            </a:r>
            <a:r>
              <a:rPr lang="en-US" baseline="30000" dirty="0" smtClean="0"/>
              <a:t>11</a:t>
            </a:r>
            <a:r>
              <a:rPr lang="en-US" dirty="0" smtClean="0"/>
              <a:t>C: They are very much similar at the nuclear level except that a neutron in </a:t>
            </a:r>
            <a:r>
              <a:rPr lang="en-US" baseline="30000" dirty="0" smtClean="0"/>
              <a:t>11</a:t>
            </a:r>
            <a:r>
              <a:rPr lang="en-US" dirty="0" smtClean="0"/>
              <a:t>B is replaced by a proton in </a:t>
            </a:r>
            <a:r>
              <a:rPr lang="en-US" baseline="30000" dirty="0" smtClean="0"/>
              <a:t>11</a:t>
            </a:r>
            <a:r>
              <a:rPr lang="en-US" dirty="0" smtClean="0"/>
              <a:t>C.  Now inside these nuclei, all nucleons are usually arranged in a certain configuration of minimum energy called the “ground state”.</a:t>
            </a:r>
          </a:p>
          <a:p>
            <a:pPr marL="285750" indent="-285750">
              <a:buFont typeface="Wingdings" pitchFamily="2" charset="2"/>
              <a:buChar char="Ø"/>
            </a:pPr>
            <a:r>
              <a:rPr lang="en-US" dirty="0"/>
              <a:t>If the nucleus is disturbed (for example, by being struck by a high-energy proton or other particle) it can be put into any number of other configurations, called </a:t>
            </a:r>
            <a:r>
              <a:rPr lang="en-US" i="1" dirty="0"/>
              <a:t>excited states</a:t>
            </a:r>
            <a:r>
              <a:rPr lang="en-US" dirty="0"/>
              <a:t>, each of which will have a characteristic energy that is higher than that of the ground state</a:t>
            </a:r>
            <a:r>
              <a:rPr lang="en-US" dirty="0" smtClean="0"/>
              <a:t>.</a:t>
            </a:r>
          </a:p>
          <a:p>
            <a:pPr marL="285750" indent="-285750">
              <a:buFont typeface="Wingdings" pitchFamily="2" charset="2"/>
              <a:buChar char="Ø"/>
            </a:pPr>
            <a:r>
              <a:rPr lang="en-US" dirty="0" smtClean="0"/>
              <a:t>The energies of these ground state and excited state can be determined experimentally using accelerators like </a:t>
            </a:r>
            <a:r>
              <a:rPr lang="en-US" dirty="0"/>
              <a:t>Van de </a:t>
            </a:r>
            <a:r>
              <a:rPr lang="en-US" dirty="0" err="1"/>
              <a:t>Graaff</a:t>
            </a:r>
            <a:r>
              <a:rPr lang="en-US" dirty="0"/>
              <a:t> </a:t>
            </a:r>
            <a:r>
              <a:rPr lang="en-US" dirty="0" smtClean="0"/>
              <a:t>generators.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243322"/>
            <a:ext cx="4820890" cy="3614678"/>
          </a:xfrm>
          <a:prstGeom prst="rect">
            <a:avLst/>
          </a:prstGeom>
        </p:spPr>
      </p:pic>
    </p:spTree>
    <p:extLst>
      <p:ext uri="{BB962C8B-B14F-4D97-AF65-F5344CB8AC3E}">
        <p14:creationId xmlns:p14="http://schemas.microsoft.com/office/powerpoint/2010/main" val="1416053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www.feynmanlectures.caltech.edu/img/FLP_II/f08-07/f08-07_tc_big.svgz"/>
          <p:cNvSpPr>
            <a:spLocks noChangeAspect="1" noChangeArrowheads="1"/>
          </p:cNvSpPr>
          <p:nvPr/>
        </p:nvSpPr>
        <p:spPr bwMode="auto">
          <a:xfrm>
            <a:off x="155575" y="-22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https://www.feynmanlectures.caltech.edu/img/FLP_II/f08-07/f08-07_tc_big.sv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feynmanlectures.caltech.edu/img/FLP_II/f08-07/f08-07_tc_big.sv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307975" y="312738"/>
            <a:ext cx="8455025" cy="5909310"/>
          </a:xfrm>
          <a:prstGeom prst="rect">
            <a:avLst/>
          </a:prstGeom>
          <a:noFill/>
        </p:spPr>
        <p:txBody>
          <a:bodyPr wrap="square" rtlCol="0">
            <a:spAutoFit/>
          </a:bodyPr>
          <a:lstStyle/>
          <a:p>
            <a:pPr marL="285750" indent="-285750">
              <a:buFont typeface="Wingdings" pitchFamily="2" charset="2"/>
              <a:buChar char="Ø"/>
            </a:pPr>
            <a:r>
              <a:rPr lang="en-US" dirty="0" smtClean="0"/>
              <a:t>Looking at the above energy level diagram, we see that, </a:t>
            </a:r>
            <a:r>
              <a:rPr lang="en-US" dirty="0"/>
              <a:t>The ground state of </a:t>
            </a:r>
            <a:r>
              <a:rPr lang="en-US" baseline="30000" dirty="0" smtClean="0"/>
              <a:t>11</a:t>
            </a:r>
            <a:r>
              <a:rPr lang="en-US" dirty="0" smtClean="0"/>
              <a:t>C</a:t>
            </a:r>
            <a:r>
              <a:rPr lang="en-US" dirty="0"/>
              <a:t> is 1.982 MeV higher than that of </a:t>
            </a:r>
            <a:r>
              <a:rPr lang="en-US" baseline="30000" dirty="0" smtClean="0"/>
              <a:t>11</a:t>
            </a:r>
            <a:r>
              <a:rPr lang="en-US" dirty="0" smtClean="0"/>
              <a:t>B.</a:t>
            </a:r>
          </a:p>
          <a:p>
            <a:pPr marL="285750" indent="-285750">
              <a:buFont typeface="Wingdings" pitchFamily="2" charset="2"/>
              <a:buChar char="Ø"/>
            </a:pPr>
            <a:r>
              <a:rPr lang="en-US" dirty="0"/>
              <a:t>The striking similarity of the pattern of the energy levels of </a:t>
            </a:r>
            <a:r>
              <a:rPr lang="en-US" baseline="30000" dirty="0" smtClean="0"/>
              <a:t>11</a:t>
            </a:r>
            <a:r>
              <a:rPr lang="en-US" dirty="0" smtClean="0"/>
              <a:t>B</a:t>
            </a:r>
            <a:r>
              <a:rPr lang="en-US" dirty="0"/>
              <a:t> and </a:t>
            </a:r>
            <a:r>
              <a:rPr lang="en-US" baseline="30000" dirty="0" smtClean="0"/>
              <a:t>11</a:t>
            </a:r>
            <a:r>
              <a:rPr lang="en-US" dirty="0" smtClean="0"/>
              <a:t>C</a:t>
            </a:r>
            <a:r>
              <a:rPr lang="en-US" dirty="0"/>
              <a:t> is surely not just a coincidence. It must reveal some physical law. It shows, in fact, that even in the complicated situation in a nucleus, replacing a neutron by a proton makes very little change. </a:t>
            </a:r>
            <a:endParaRPr lang="en-US" dirty="0" smtClean="0"/>
          </a:p>
          <a:p>
            <a:pPr marL="285750" indent="-285750">
              <a:buFont typeface="Wingdings" pitchFamily="2" charset="2"/>
              <a:buChar char="Ø"/>
            </a:pPr>
            <a:r>
              <a:rPr lang="en-US" dirty="0" smtClean="0"/>
              <a:t>This </a:t>
            </a:r>
            <a:r>
              <a:rPr lang="en-US" dirty="0"/>
              <a:t>can mean only that the neutron-neutron and proton-proton forces must be nearly identical. Only then would we expect the nuclear configurations with five protons and six neutrons to be the same as with six protons and five neutrons</a:t>
            </a:r>
            <a:r>
              <a:rPr lang="en-US" dirty="0" smtClean="0"/>
              <a:t>.</a:t>
            </a:r>
          </a:p>
          <a:p>
            <a:pPr marL="285750" indent="-285750" algn="just">
              <a:buFont typeface="Wingdings" pitchFamily="2" charset="2"/>
              <a:buChar char="Ø"/>
            </a:pPr>
            <a:r>
              <a:rPr lang="en-US" dirty="0">
                <a:latin typeface="+mj-lt"/>
              </a:rPr>
              <a:t>The  nuclei  in  these  pairs  differ  from  each  </a:t>
            </a:r>
            <a:r>
              <a:rPr lang="en-US" dirty="0" smtClean="0">
                <a:latin typeface="+mj-lt"/>
              </a:rPr>
              <a:t>other </a:t>
            </a:r>
            <a:r>
              <a:rPr lang="en-US" dirty="0">
                <a:latin typeface="+mj-lt"/>
              </a:rPr>
              <a:t> only  in  that  a  proton  in  one  is </a:t>
            </a:r>
            <a:r>
              <a:rPr lang="en-US" dirty="0" smtClean="0">
                <a:latin typeface="+mj-lt"/>
              </a:rPr>
              <a:t>exchanged </a:t>
            </a:r>
            <a:r>
              <a:rPr lang="en-US" dirty="0">
                <a:latin typeface="+mj-lt"/>
              </a:rPr>
              <a:t> for  the  neutron  in  the  </a:t>
            </a:r>
            <a:r>
              <a:rPr lang="en-US" dirty="0" smtClean="0">
                <a:latin typeface="+mj-lt"/>
              </a:rPr>
              <a:t>other</a:t>
            </a:r>
            <a:r>
              <a:rPr lang="en-US" dirty="0">
                <a:latin typeface="+mj-lt"/>
              </a:rPr>
              <a:t>.  There  is  strong  reason  to  believe  that  the  force  between  </a:t>
            </a:r>
            <a:r>
              <a:rPr lang="en-US" dirty="0" smtClean="0">
                <a:latin typeface="+mj-lt"/>
              </a:rPr>
              <a:t>nucleons </a:t>
            </a:r>
            <a:r>
              <a:rPr lang="en-US" dirty="0">
                <a:latin typeface="+mj-lt"/>
              </a:rPr>
              <a:t> does  not  </a:t>
            </a:r>
            <a:r>
              <a:rPr lang="en-US" dirty="0" smtClean="0">
                <a:latin typeface="+mj-lt"/>
              </a:rPr>
              <a:t>differentiate </a:t>
            </a:r>
            <a:r>
              <a:rPr lang="en-US" dirty="0">
                <a:latin typeface="+mj-lt"/>
              </a:rPr>
              <a:t> between  neutrons  and  </a:t>
            </a:r>
            <a:r>
              <a:rPr lang="en-US" dirty="0" smtClean="0">
                <a:latin typeface="+mj-lt"/>
              </a:rPr>
              <a:t>protons. </a:t>
            </a:r>
            <a:r>
              <a:rPr lang="en-US" dirty="0">
                <a:latin typeface="+mj-lt"/>
              </a:rPr>
              <a:t> </a:t>
            </a:r>
            <a:endParaRPr lang="en-US" dirty="0" smtClean="0">
              <a:latin typeface="+mj-lt"/>
            </a:endParaRPr>
          </a:p>
          <a:p>
            <a:pPr marL="285750" indent="-285750" algn="just">
              <a:buFont typeface="Wingdings" pitchFamily="2" charset="2"/>
              <a:buChar char="Ø"/>
            </a:pPr>
            <a:r>
              <a:rPr lang="en-US" dirty="0" smtClean="0">
                <a:latin typeface="+mj-lt"/>
              </a:rPr>
              <a:t>consequently</a:t>
            </a:r>
            <a:r>
              <a:rPr lang="en-US" dirty="0">
                <a:latin typeface="+mj-lt"/>
              </a:rPr>
              <a:t>,  the  “nuclear  part”  of  the  binding  energy  of  two  mirror  </a:t>
            </a:r>
            <a:br>
              <a:rPr lang="en-US" dirty="0">
                <a:latin typeface="+mj-lt"/>
              </a:rPr>
            </a:br>
            <a:r>
              <a:rPr lang="en-US" dirty="0">
                <a:latin typeface="+mj-lt"/>
              </a:rPr>
              <a:t>nuclei  must  be  the  same.  Hence,  the  mass  difference  of  two  mirror  </a:t>
            </a:r>
            <a:br>
              <a:rPr lang="en-US" dirty="0">
                <a:latin typeface="+mj-lt"/>
              </a:rPr>
            </a:br>
            <a:r>
              <a:rPr lang="en-US" dirty="0">
                <a:latin typeface="+mj-lt"/>
              </a:rPr>
              <a:t>nuclei  can  be  due  only  to  the  difference  between  the  proton  mass  </a:t>
            </a:r>
            <a:br>
              <a:rPr lang="en-US" dirty="0">
                <a:latin typeface="+mj-lt"/>
              </a:rPr>
            </a:br>
            <a:r>
              <a:rPr lang="en-US" dirty="0">
                <a:latin typeface="+mj-lt"/>
              </a:rPr>
              <a:t>and  the  neutron  mass,  and  the  different  Coulomb  energies  of  the  </a:t>
            </a:r>
            <a:br>
              <a:rPr lang="en-US" dirty="0">
                <a:latin typeface="+mj-lt"/>
              </a:rPr>
            </a:br>
            <a:r>
              <a:rPr lang="en-US" dirty="0">
                <a:latin typeface="+mj-lt"/>
              </a:rPr>
              <a:t>two.  </a:t>
            </a:r>
            <a:endParaRPr lang="en-US" dirty="0" smtClean="0">
              <a:latin typeface="+mj-lt"/>
            </a:endParaRPr>
          </a:p>
          <a:p>
            <a:pPr marL="285750" indent="-285750">
              <a:buFont typeface="Wingdings" pitchFamily="2" charset="2"/>
              <a:buChar char="Ø"/>
            </a:pPr>
            <a:r>
              <a:rPr lang="en-US" dirty="0" smtClean="0">
                <a:latin typeface="+mj-lt"/>
              </a:rPr>
              <a:t>This </a:t>
            </a:r>
            <a:r>
              <a:rPr lang="en-US" dirty="0">
                <a:latin typeface="+mj-lt"/>
              </a:rPr>
              <a:t> can  be  used  to  find  the  radius  of  the  two  nuclei  (assumed  </a:t>
            </a:r>
            <a:br>
              <a:rPr lang="en-US" dirty="0">
                <a:latin typeface="+mj-lt"/>
              </a:rPr>
            </a:br>
            <a:r>
              <a:rPr lang="en-US" dirty="0">
                <a:latin typeface="+mj-lt"/>
              </a:rPr>
              <a:t>to  be  the  same),  thus:   </a:t>
            </a:r>
            <a:r>
              <a:rPr lang="en-US" dirty="0"/>
              <a:t/>
            </a:r>
            <a:br>
              <a:rPr lang="en-US" dirty="0"/>
            </a:br>
            <a:endParaRPr lang="en-US" dirty="0"/>
          </a:p>
        </p:txBody>
      </p:sp>
    </p:spTree>
    <p:extLst>
      <p:ext uri="{BB962C8B-B14F-4D97-AF65-F5344CB8AC3E}">
        <p14:creationId xmlns:p14="http://schemas.microsoft.com/office/powerpoint/2010/main" val="826134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04800"/>
                <a:ext cx="8534400" cy="5677067"/>
              </a:xfrm>
              <a:prstGeom prst="rect">
                <a:avLst/>
              </a:prstGeom>
              <a:noFill/>
            </p:spPr>
            <p:txBody>
              <a:bodyPr wrap="square" rtlCol="0">
                <a:spAutoFit/>
              </a:bodyPr>
              <a:lstStyle/>
              <a:p>
                <a:pPr marL="285750" indent="-285750">
                  <a:buFont typeface="Wingdings" pitchFamily="2" charset="2"/>
                  <a:buChar char="Ø"/>
                </a:pPr>
                <a:r>
                  <a:rPr lang="en-US" dirty="0" smtClean="0"/>
                  <a:t>In order to check this idea, or rather to find out what the consequences of this idea are, we first consider the difference in the ground-state energies of the two nuclei. To take a very simple model, we suppose that the nuclei are spheres of radius r (to be determined), containing Z protons. If we consider that a nucleus is like a sphere with uniform charge density, we would expect the electrostatic energy  </a:t>
                </a:r>
                <a:r>
                  <a:rPr lang="en-US" dirty="0"/>
                  <a:t>to </a:t>
                </a:r>
                <a:r>
                  <a:rPr lang="en-US" dirty="0" smtClean="0"/>
                  <a:t>be:</a:t>
                </a:r>
              </a:p>
              <a:p>
                <a:pPr lvl="4"/>
                <a14:m>
                  <m:oMath xmlns:m="http://schemas.openxmlformats.org/officeDocument/2006/math">
                    <m:r>
                      <a:rPr lang="en-US" sz="2400" b="0" i="1" smtClean="0">
                        <a:latin typeface="Cambria Math"/>
                      </a:rPr>
                      <m:t>𝑈</m:t>
                    </m:r>
                    <m:r>
                      <a:rPr lang="en-US" sz="2400" b="0" i="1" smtClean="0">
                        <a:latin typeface="Cambria Math"/>
                      </a:rPr>
                      <m:t>=</m:t>
                    </m:r>
                    <m:f>
                      <m:fPr>
                        <m:ctrlPr>
                          <a:rPr lang="en-US" sz="2400" b="0" i="1" smtClean="0">
                            <a:latin typeface="Cambria Math"/>
                          </a:rPr>
                        </m:ctrlPr>
                      </m:fPr>
                      <m:num>
                        <m:r>
                          <a:rPr lang="en-US" sz="2400" b="0" i="1" smtClean="0">
                            <a:latin typeface="Cambria Math"/>
                          </a:rPr>
                          <m:t>3</m:t>
                        </m:r>
                      </m:num>
                      <m:den>
                        <m:r>
                          <a:rPr lang="en-US" sz="2400" b="0" i="1" smtClean="0">
                            <a:latin typeface="Cambria Math"/>
                          </a:rPr>
                          <m:t>5</m:t>
                        </m:r>
                      </m:den>
                    </m:f>
                    <m:f>
                      <m:fPr>
                        <m:ctrlPr>
                          <a:rPr lang="en-US" sz="2400" b="0" i="1" smtClean="0">
                            <a:latin typeface="Cambria Math"/>
                          </a:rPr>
                        </m:ctrlPr>
                      </m:fPr>
                      <m:num>
                        <m:sSup>
                          <m:sSupPr>
                            <m:ctrlPr>
                              <a:rPr lang="en-US" sz="2400" b="0" i="1" smtClean="0">
                                <a:latin typeface="Cambria Math"/>
                              </a:rPr>
                            </m:ctrlPr>
                          </m:sSupPr>
                          <m:e>
                            <m:r>
                              <a:rPr lang="en-US" sz="2400" b="0" i="1" smtClean="0">
                                <a:latin typeface="Cambria Math"/>
                              </a:rPr>
                              <m:t>(</m:t>
                            </m:r>
                            <m:r>
                              <a:rPr lang="en-US" sz="2400" b="0" i="1" smtClean="0">
                                <a:latin typeface="Cambria Math"/>
                              </a:rPr>
                              <m:t>𝑍𝑒</m:t>
                            </m:r>
                            <m:r>
                              <a:rPr lang="en-US" sz="2400" b="0" i="1" smtClean="0">
                                <a:latin typeface="Cambria Math"/>
                              </a:rPr>
                              <m:t>)</m:t>
                            </m:r>
                          </m:e>
                          <m:sup>
                            <m:r>
                              <a:rPr lang="en-US" sz="2400" b="0" i="1" smtClean="0">
                                <a:latin typeface="Cambria Math"/>
                              </a:rPr>
                              <m:t>2</m:t>
                            </m:r>
                          </m:sup>
                        </m:sSup>
                      </m:num>
                      <m:den>
                        <m:r>
                          <a:rPr lang="en-US" sz="2400" b="0" i="1" smtClean="0">
                            <a:latin typeface="Cambria Math"/>
                          </a:rPr>
                          <m:t>4</m:t>
                        </m:r>
                        <m:r>
                          <a:rPr lang="en-US" sz="2400" b="0" i="1" smtClean="0">
                            <a:latin typeface="Cambria Math"/>
                            <a:ea typeface="Cambria Math"/>
                          </a:rPr>
                          <m:t>𝜋𝜀</m:t>
                        </m:r>
                        <m:r>
                          <a:rPr lang="en-US" sz="2400" b="0" i="1" smtClean="0">
                            <a:latin typeface="Cambria Math"/>
                            <a:ea typeface="Cambria Math"/>
                          </a:rPr>
                          <m:t>𝑟</m:t>
                        </m:r>
                      </m:den>
                    </m:f>
                  </m:oMath>
                </a14:m>
                <a:r>
                  <a:rPr lang="en-US" dirty="0" smtClean="0"/>
                  <a:t>				</a:t>
                </a:r>
                <a:r>
                  <a:rPr lang="en-US" sz="2400" dirty="0" smtClean="0"/>
                  <a:t>(3)</a:t>
                </a:r>
              </a:p>
              <a:p>
                <a:pPr marL="285750" indent="-285750">
                  <a:buFont typeface="Wingdings" pitchFamily="2" charset="2"/>
                  <a:buChar char="Ø"/>
                </a:pPr>
                <a:r>
                  <a:rPr lang="en-US" dirty="0"/>
                  <a:t>where </a:t>
                </a:r>
                <a:r>
                  <a:rPr lang="en-US" dirty="0" smtClean="0"/>
                  <a:t>e</a:t>
                </a:r>
                <a:r>
                  <a:rPr lang="en-US" dirty="0"/>
                  <a:t> is the elementary charge of the proton. Since Z is five for </a:t>
                </a:r>
                <a:r>
                  <a:rPr lang="en-US" baseline="30000" dirty="0" smtClean="0"/>
                  <a:t>11</a:t>
                </a:r>
                <a:r>
                  <a:rPr lang="en-US" dirty="0" smtClean="0"/>
                  <a:t>B</a:t>
                </a:r>
                <a:r>
                  <a:rPr lang="en-US" dirty="0"/>
                  <a:t> and six for </a:t>
                </a:r>
                <a:r>
                  <a:rPr lang="en-US" baseline="30000" dirty="0" smtClean="0"/>
                  <a:t>11</a:t>
                </a:r>
                <a:r>
                  <a:rPr lang="en-US" dirty="0" smtClean="0"/>
                  <a:t>C, </a:t>
                </a:r>
                <a:r>
                  <a:rPr lang="en-US" dirty="0"/>
                  <a:t>their electrostatic energies would be different</a:t>
                </a:r>
                <a:r>
                  <a:rPr lang="en-US" dirty="0" smtClean="0"/>
                  <a:t>.</a:t>
                </a:r>
              </a:p>
              <a:p>
                <a:pPr marL="285750" indent="-285750">
                  <a:buFont typeface="Wingdings" pitchFamily="2" charset="2"/>
                  <a:buChar char="Ø"/>
                </a:pPr>
                <a:r>
                  <a:rPr lang="en-US" dirty="0"/>
                  <a:t>With such a small number of protons, however, Eq. </a:t>
                </a:r>
                <a:r>
                  <a:rPr lang="en-US" dirty="0" smtClean="0"/>
                  <a:t>(</a:t>
                </a:r>
                <a:r>
                  <a:rPr lang="en-US" dirty="0"/>
                  <a:t>3</a:t>
                </a:r>
                <a:r>
                  <a:rPr lang="en-US" dirty="0" smtClean="0"/>
                  <a:t>) </a:t>
                </a:r>
                <a:r>
                  <a:rPr lang="en-US" dirty="0"/>
                  <a:t>is not quite correct. If we compute the electrical energy between all pairs of protons, considered as points which we assume to be nearly uniformly distributed throughout the sphere, we find that in Eq. </a:t>
                </a:r>
                <a:r>
                  <a:rPr lang="en-US" dirty="0" smtClean="0"/>
                  <a:t>(</a:t>
                </a:r>
                <a:r>
                  <a:rPr lang="en-US" dirty="0"/>
                  <a:t>3</a:t>
                </a:r>
                <a:r>
                  <a:rPr lang="en-US" dirty="0" smtClean="0"/>
                  <a:t>) </a:t>
                </a:r>
                <a:r>
                  <a:rPr lang="en-US" dirty="0"/>
                  <a:t>the quantity </a:t>
                </a:r>
                <a:r>
                  <a:rPr lang="en-US" dirty="0" smtClean="0"/>
                  <a:t>Z</a:t>
                </a:r>
                <a:r>
                  <a:rPr lang="en-US" baseline="30000" dirty="0" smtClean="0"/>
                  <a:t>2</a:t>
                </a:r>
                <a:r>
                  <a:rPr lang="en-US" dirty="0" smtClean="0"/>
                  <a:t> should </a:t>
                </a:r>
                <a:r>
                  <a:rPr lang="en-US" dirty="0"/>
                  <a:t>be replaced by Z(Z−1), so the energy </a:t>
                </a:r>
                <a:r>
                  <a:rPr lang="en-US" dirty="0" smtClean="0"/>
                  <a:t>is:</a:t>
                </a:r>
              </a:p>
              <a:p>
                <a:pPr lvl="3"/>
                <a14:m>
                  <m:oMath xmlns:m="http://schemas.openxmlformats.org/officeDocument/2006/math">
                    <m:r>
                      <a:rPr lang="en-US" sz="2400" b="0" i="1" smtClean="0">
                        <a:latin typeface="Cambria Math"/>
                      </a:rPr>
                      <m:t>𝑈</m:t>
                    </m:r>
                    <m:r>
                      <a:rPr lang="en-US" sz="2400" b="0" i="1" smtClean="0">
                        <a:latin typeface="Cambria Math"/>
                      </a:rPr>
                      <m:t>=</m:t>
                    </m:r>
                  </m:oMath>
                </a14:m>
                <a:r>
                  <a:rPr lang="en-US" sz="2400" dirty="0" smtClean="0"/>
                  <a:t> </a:t>
                </a:r>
                <a14:m>
                  <m:oMath xmlns:m="http://schemas.openxmlformats.org/officeDocument/2006/math">
                    <m:f>
                      <m:fPr>
                        <m:ctrlPr>
                          <a:rPr lang="en-US" sz="2400" i="1">
                            <a:latin typeface="Cambria Math"/>
                          </a:rPr>
                        </m:ctrlPr>
                      </m:fPr>
                      <m:num>
                        <m:r>
                          <a:rPr lang="en-US" sz="2400" i="1">
                            <a:latin typeface="Cambria Math"/>
                          </a:rPr>
                          <m:t>3</m:t>
                        </m:r>
                      </m:num>
                      <m:den>
                        <m:r>
                          <a:rPr lang="en-US" sz="2400" i="1">
                            <a:latin typeface="Cambria Math"/>
                          </a:rPr>
                          <m:t>5</m:t>
                        </m:r>
                      </m:den>
                    </m:f>
                    <m:f>
                      <m:fPr>
                        <m:ctrlPr>
                          <a:rPr lang="en-US" sz="2400" i="1">
                            <a:latin typeface="Cambria Math"/>
                          </a:rPr>
                        </m:ctrlPr>
                      </m:fPr>
                      <m:num>
                        <m:sSup>
                          <m:sSupPr>
                            <m:ctrlPr>
                              <a:rPr lang="en-US" sz="2400" i="1">
                                <a:latin typeface="Cambria Math"/>
                              </a:rPr>
                            </m:ctrlPr>
                          </m:sSupPr>
                          <m:e>
                            <m:r>
                              <a:rPr lang="en-US" sz="2400" i="1">
                                <a:latin typeface="Cambria Math"/>
                              </a:rPr>
                              <m:t>𝑍</m:t>
                            </m:r>
                            <m:r>
                              <a:rPr lang="en-US" sz="2400" b="0" i="1" smtClean="0">
                                <a:latin typeface="Cambria Math"/>
                              </a:rPr>
                              <m:t>(</m:t>
                            </m:r>
                            <m:r>
                              <a:rPr lang="en-US" sz="2400" b="0" i="1" smtClean="0">
                                <a:latin typeface="Cambria Math"/>
                              </a:rPr>
                              <m:t>𝑍</m:t>
                            </m:r>
                            <m:r>
                              <a:rPr lang="en-US" sz="2400" b="0" i="1" smtClean="0">
                                <a:latin typeface="Cambria Math"/>
                              </a:rPr>
                              <m:t>−1)</m:t>
                            </m:r>
                            <m:r>
                              <a:rPr lang="en-US" sz="2400" i="1">
                                <a:latin typeface="Cambria Math"/>
                              </a:rPr>
                              <m:t>𝑒</m:t>
                            </m:r>
                          </m:e>
                          <m:sup>
                            <m:r>
                              <a:rPr lang="en-US" sz="2400" i="1">
                                <a:latin typeface="Cambria Math"/>
                              </a:rPr>
                              <m:t>2</m:t>
                            </m:r>
                          </m:sup>
                        </m:sSup>
                      </m:num>
                      <m:den>
                        <m:r>
                          <a:rPr lang="en-US" sz="2400" i="1">
                            <a:latin typeface="Cambria Math"/>
                          </a:rPr>
                          <m:t>4</m:t>
                        </m:r>
                        <m:r>
                          <a:rPr lang="en-US" sz="2400" i="1">
                            <a:latin typeface="Cambria Math"/>
                            <a:ea typeface="Cambria Math"/>
                          </a:rPr>
                          <m:t>𝜋𝜀</m:t>
                        </m:r>
                        <m:r>
                          <a:rPr lang="en-US" sz="2400" i="1">
                            <a:latin typeface="Cambria Math"/>
                            <a:ea typeface="Cambria Math"/>
                          </a:rPr>
                          <m:t>𝑟</m:t>
                        </m:r>
                      </m:den>
                    </m:f>
                  </m:oMath>
                </a14:m>
                <a:r>
                  <a:rPr lang="en-US" sz="2400" dirty="0" smtClean="0"/>
                  <a:t> =</a:t>
                </a:r>
                <a14:m>
                  <m:oMath xmlns:m="http://schemas.openxmlformats.org/officeDocument/2006/math">
                    <m:f>
                      <m:fPr>
                        <m:ctrlPr>
                          <a:rPr lang="en-US" sz="2400" i="1">
                            <a:latin typeface="Cambria Math"/>
                          </a:rPr>
                        </m:ctrlPr>
                      </m:fPr>
                      <m:num>
                        <m:r>
                          <a:rPr lang="en-US" sz="2400" i="1">
                            <a:latin typeface="Cambria Math"/>
                          </a:rPr>
                          <m:t>3</m:t>
                        </m:r>
                      </m:num>
                      <m:den>
                        <m:r>
                          <a:rPr lang="en-US" sz="2400" i="1">
                            <a:latin typeface="Cambria Math"/>
                          </a:rPr>
                          <m:t>5</m:t>
                        </m:r>
                      </m:den>
                    </m:f>
                    <m:f>
                      <m:fPr>
                        <m:ctrlPr>
                          <a:rPr lang="en-US" sz="2400" i="1" smtClean="0">
                            <a:latin typeface="Cambria Math"/>
                          </a:rPr>
                        </m:ctrlPr>
                      </m:fPr>
                      <m:num>
                        <m:sSup>
                          <m:sSupPr>
                            <m:ctrlPr>
                              <a:rPr lang="en-US" sz="2400" i="1">
                                <a:latin typeface="Cambria Math"/>
                              </a:rPr>
                            </m:ctrlPr>
                          </m:sSupPr>
                          <m:e>
                            <m:r>
                              <a:rPr lang="en-US" sz="2400" i="1">
                                <a:latin typeface="Cambria Math"/>
                              </a:rPr>
                              <m:t>𝑍</m:t>
                            </m:r>
                            <m:r>
                              <a:rPr lang="en-US" sz="2400" i="1">
                                <a:latin typeface="Cambria Math"/>
                              </a:rPr>
                              <m:t>(</m:t>
                            </m:r>
                            <m:r>
                              <a:rPr lang="en-US" sz="2400" i="1">
                                <a:latin typeface="Cambria Math"/>
                              </a:rPr>
                              <m:t>𝑍</m:t>
                            </m:r>
                            <m:r>
                              <a:rPr lang="en-US" sz="2400" i="1">
                                <a:latin typeface="Cambria Math"/>
                              </a:rPr>
                              <m:t>−1)</m:t>
                            </m:r>
                            <m:r>
                              <a:rPr lang="en-US" sz="2400" i="1">
                                <a:latin typeface="Cambria Math"/>
                              </a:rPr>
                              <m:t>𝑒</m:t>
                            </m:r>
                          </m:e>
                          <m:sup>
                            <m:r>
                              <a:rPr lang="en-US" sz="2400" i="1">
                                <a:latin typeface="Cambria Math"/>
                              </a:rPr>
                              <m:t>2</m:t>
                            </m:r>
                          </m:sup>
                        </m:sSup>
                      </m:num>
                      <m:den>
                        <m:r>
                          <a:rPr lang="en-US" sz="2400" i="1">
                            <a:latin typeface="Cambria Math"/>
                            <a:ea typeface="Cambria Math"/>
                          </a:rPr>
                          <m:t>𝑟</m:t>
                        </m:r>
                      </m:den>
                    </m:f>
                  </m:oMath>
                </a14:m>
                <a:r>
                  <a:rPr lang="en-US" sz="2400" dirty="0" smtClean="0"/>
                  <a:t>		(4)</a:t>
                </a:r>
              </a:p>
              <a:p>
                <a:pPr marL="285750" indent="-285750">
                  <a:buFont typeface="Wingdings" pitchFamily="2" charset="2"/>
                  <a:buChar char="Ø"/>
                </a:pPr>
                <a:r>
                  <a:rPr lang="en-US" dirty="0"/>
                  <a:t>If we knew the nuclear radius r, we could use </a:t>
                </a:r>
                <a:r>
                  <a:rPr lang="en-US" dirty="0" smtClean="0"/>
                  <a:t>(4) </a:t>
                </a:r>
                <a:r>
                  <a:rPr lang="en-US" dirty="0"/>
                  <a:t>to find the electrostatic energy difference between </a:t>
                </a:r>
                <a:r>
                  <a:rPr lang="en-US" baseline="30000" dirty="0" smtClean="0"/>
                  <a:t>11</a:t>
                </a:r>
                <a:r>
                  <a:rPr lang="en-US" dirty="0" smtClean="0"/>
                  <a:t>B</a:t>
                </a:r>
                <a:r>
                  <a:rPr lang="en-US" dirty="0"/>
                  <a:t> and </a:t>
                </a:r>
                <a:r>
                  <a:rPr lang="en-US" baseline="30000" dirty="0" smtClean="0"/>
                  <a:t>11</a:t>
                </a:r>
                <a:r>
                  <a:rPr lang="en-US" dirty="0" smtClean="0"/>
                  <a:t>C. </a:t>
                </a:r>
                <a:r>
                  <a:rPr lang="en-US" dirty="0"/>
                  <a:t>But let’s do the opposite; let’s instead use the observed energy difference to compute the radius, assuming that the energy difference is all electrostatic in origin.</a:t>
                </a:r>
                <a:endParaRPr lang="en-US" dirty="0" smtClean="0"/>
              </a:p>
              <a:p>
                <a:pPr lvl="6"/>
                <a:endParaRPr lang="en-US"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228600" y="304800"/>
                <a:ext cx="8534400" cy="5677067"/>
              </a:xfrm>
              <a:prstGeom prst="rect">
                <a:avLst/>
              </a:prstGeom>
              <a:blipFill rotWithShape="1">
                <a:blip r:embed="rId2"/>
                <a:stretch>
                  <a:fillRect l="-500" t="-537" r="-1000"/>
                </a:stretch>
              </a:blipFill>
            </p:spPr>
            <p:txBody>
              <a:bodyPr/>
              <a:lstStyle/>
              <a:p>
                <a:r>
                  <a:rPr lang="en-US">
                    <a:noFill/>
                  </a:rPr>
                  <a:t> </a:t>
                </a:r>
              </a:p>
            </p:txBody>
          </p:sp>
        </mc:Fallback>
      </mc:AlternateContent>
    </p:spTree>
    <p:extLst>
      <p:ext uri="{BB962C8B-B14F-4D97-AF65-F5344CB8AC3E}">
        <p14:creationId xmlns:p14="http://schemas.microsoft.com/office/powerpoint/2010/main" val="1619870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1000" y="457200"/>
                <a:ext cx="8229600" cy="6638740"/>
              </a:xfrm>
              <a:prstGeom prst="rect">
                <a:avLst/>
              </a:prstGeom>
              <a:noFill/>
            </p:spPr>
            <p:txBody>
              <a:bodyPr wrap="square" rtlCol="0">
                <a:spAutoFit/>
              </a:bodyPr>
              <a:lstStyle/>
              <a:p>
                <a:pPr marL="285750" indent="-285750">
                  <a:buFont typeface="Wingdings" pitchFamily="2" charset="2"/>
                  <a:buChar char="Ø"/>
                </a:pPr>
                <a:r>
                  <a:rPr lang="en-US" dirty="0" smtClean="0"/>
                  <a:t>That is, however, not quite right. The energy difference of 1.982 MeV between the ground states of </a:t>
                </a:r>
                <a:r>
                  <a:rPr lang="en-US" baseline="30000" dirty="0" smtClean="0"/>
                  <a:t>11</a:t>
                </a:r>
                <a:r>
                  <a:rPr lang="en-US" dirty="0" smtClean="0"/>
                  <a:t>B</a:t>
                </a:r>
                <a:r>
                  <a:rPr lang="en-US" dirty="0"/>
                  <a:t> and </a:t>
                </a:r>
                <a:r>
                  <a:rPr lang="en-US" baseline="30000" dirty="0" smtClean="0"/>
                  <a:t>11</a:t>
                </a:r>
                <a:r>
                  <a:rPr lang="en-US" dirty="0" smtClean="0"/>
                  <a:t>C</a:t>
                </a:r>
                <a:r>
                  <a:rPr lang="en-US" dirty="0"/>
                  <a:t> includes the rest energies—that is, the energy </a:t>
                </a:r>
                <a:r>
                  <a:rPr lang="en-US" dirty="0" smtClean="0"/>
                  <a:t>mc</a:t>
                </a:r>
                <a:r>
                  <a:rPr lang="en-US" baseline="30000" dirty="0" smtClean="0"/>
                  <a:t>2</a:t>
                </a:r>
                <a:r>
                  <a:rPr lang="en-US" dirty="0" smtClean="0"/>
                  <a:t>—of </a:t>
                </a:r>
                <a:r>
                  <a:rPr lang="en-US" dirty="0"/>
                  <a:t>all the particles. </a:t>
                </a:r>
                <a:endParaRPr lang="en-US" dirty="0" smtClean="0"/>
              </a:p>
              <a:p>
                <a:pPr marL="285750" indent="-285750">
                  <a:buFont typeface="Wingdings" pitchFamily="2" charset="2"/>
                  <a:buChar char="Ø"/>
                </a:pPr>
                <a:r>
                  <a:rPr lang="en-US" dirty="0" smtClean="0"/>
                  <a:t>In </a:t>
                </a:r>
                <a:r>
                  <a:rPr lang="en-US" dirty="0"/>
                  <a:t>going from </a:t>
                </a:r>
                <a:r>
                  <a:rPr lang="en-US" baseline="30000" dirty="0" smtClean="0"/>
                  <a:t>11</a:t>
                </a:r>
                <a:r>
                  <a:rPr lang="en-US" dirty="0" smtClean="0"/>
                  <a:t>B</a:t>
                </a:r>
                <a:r>
                  <a:rPr lang="en-US" dirty="0"/>
                  <a:t> to </a:t>
                </a:r>
                <a:r>
                  <a:rPr lang="en-US" baseline="30000" dirty="0" smtClean="0"/>
                  <a:t>11</a:t>
                </a:r>
                <a:r>
                  <a:rPr lang="en-US" dirty="0" smtClean="0"/>
                  <a:t>C, </a:t>
                </a:r>
                <a:r>
                  <a:rPr lang="en-US" dirty="0"/>
                  <a:t>we replace a neutron by a proton and an electron, which have less mass. So part of the energy difference is the difference in the rest energies of a neutron and that of a proton plus an electron, which is 0.784 MeV. The difference, to be accounted for by electrostatic energy, is thus more than 1.982 MeV; it </a:t>
                </a:r>
                <a:r>
                  <a:rPr lang="en-US" dirty="0" smtClean="0"/>
                  <a:t>is:</a:t>
                </a:r>
              </a:p>
              <a:p>
                <a:pPr lvl="3"/>
                <a:r>
                  <a:rPr lang="en-US" dirty="0" smtClean="0"/>
                  <a:t>1.982MeV + 0.784MeV = 2.766MeV.</a:t>
                </a:r>
              </a:p>
              <a:p>
                <a:pPr marL="285750" indent="-285750">
                  <a:buFont typeface="Wingdings" pitchFamily="2" charset="2"/>
                  <a:buChar char="Ø"/>
                </a:pPr>
                <a:r>
                  <a:rPr lang="en-US" dirty="0"/>
                  <a:t>Using this energy in Eq. </a:t>
                </a:r>
                <a:r>
                  <a:rPr lang="en-US" dirty="0" smtClean="0"/>
                  <a:t>(4), </a:t>
                </a:r>
                <a:r>
                  <a:rPr lang="en-US" dirty="0"/>
                  <a:t>for the radius of either </a:t>
                </a:r>
                <a:r>
                  <a:rPr lang="en-US" baseline="30000" dirty="0" smtClean="0"/>
                  <a:t>11</a:t>
                </a:r>
                <a:r>
                  <a:rPr lang="en-US" dirty="0" smtClean="0"/>
                  <a:t>B</a:t>
                </a:r>
                <a:r>
                  <a:rPr lang="en-US" dirty="0"/>
                  <a:t> or </a:t>
                </a:r>
                <a:r>
                  <a:rPr lang="en-US" baseline="30000" dirty="0" smtClean="0"/>
                  <a:t>11</a:t>
                </a:r>
                <a:r>
                  <a:rPr lang="en-US" dirty="0" smtClean="0"/>
                  <a:t>C</a:t>
                </a:r>
                <a:r>
                  <a:rPr lang="en-US" dirty="0"/>
                  <a:t> we </a:t>
                </a:r>
                <a:r>
                  <a:rPr lang="en-US" dirty="0" smtClean="0"/>
                  <a:t>find:</a:t>
                </a:r>
              </a:p>
              <a:p>
                <a:pPr lvl="4"/>
                <a14:m>
                  <m:oMath xmlns:m="http://schemas.openxmlformats.org/officeDocument/2006/math">
                    <m:r>
                      <a:rPr lang="en-US" b="1" i="1" smtClean="0">
                        <a:latin typeface="Cambria Math"/>
                      </a:rPr>
                      <m:t>𝒓</m:t>
                    </m:r>
                    <m:r>
                      <a:rPr lang="en-US" b="1" i="1" smtClean="0">
                        <a:latin typeface="Cambria Math"/>
                      </a:rPr>
                      <m:t>=</m:t>
                    </m:r>
                    <m:r>
                      <a:rPr lang="en-US" b="1" i="1" smtClean="0">
                        <a:latin typeface="Cambria Math"/>
                      </a:rPr>
                      <m:t>𝟑</m:t>
                    </m:r>
                    <m:r>
                      <a:rPr lang="en-US" b="1" i="1" smtClean="0">
                        <a:latin typeface="Cambria Math"/>
                      </a:rPr>
                      <m:t>.</m:t>
                    </m:r>
                    <m:r>
                      <a:rPr lang="en-US" b="1" i="1" smtClean="0">
                        <a:latin typeface="Cambria Math"/>
                      </a:rPr>
                      <m:t>𝟏𝟐</m:t>
                    </m:r>
                    <m:r>
                      <a:rPr lang="en-US" b="1" i="1" smtClean="0">
                        <a:latin typeface="Cambria Math"/>
                        <a:ea typeface="Cambria Math"/>
                      </a:rPr>
                      <m:t>×</m:t>
                    </m:r>
                    <m:sSup>
                      <m:sSupPr>
                        <m:ctrlPr>
                          <a:rPr lang="en-US" b="1" i="1" smtClean="0">
                            <a:latin typeface="Cambria Math"/>
                            <a:ea typeface="Cambria Math"/>
                          </a:rPr>
                        </m:ctrlPr>
                      </m:sSupPr>
                      <m:e>
                        <m:r>
                          <a:rPr lang="en-US" b="1" i="1" smtClean="0">
                            <a:latin typeface="Cambria Math"/>
                            <a:ea typeface="Cambria Math"/>
                          </a:rPr>
                          <m:t>𝟏𝟎</m:t>
                        </m:r>
                      </m:e>
                      <m:sup>
                        <m:r>
                          <a:rPr lang="en-US" b="1" i="1" smtClean="0">
                            <a:latin typeface="Cambria Math"/>
                            <a:ea typeface="Cambria Math"/>
                          </a:rPr>
                          <m:t>−</m:t>
                        </m:r>
                        <m:r>
                          <a:rPr lang="en-US" b="1" i="1" smtClean="0">
                            <a:latin typeface="Cambria Math"/>
                            <a:ea typeface="Cambria Math"/>
                          </a:rPr>
                          <m:t>𝟏𝟓</m:t>
                        </m:r>
                      </m:sup>
                    </m:sSup>
                  </m:oMath>
                </a14:m>
                <a:r>
                  <a:rPr lang="en-US" b="1" dirty="0" smtClean="0"/>
                  <a:t> m.</a:t>
                </a:r>
              </a:p>
              <a:p>
                <a:pPr marL="285750" indent="-285750">
                  <a:buFont typeface="Wingdings" pitchFamily="2" charset="2"/>
                  <a:buChar char="Ø"/>
                </a:pPr>
                <a:r>
                  <a:rPr lang="en-US" dirty="0" smtClean="0"/>
                  <a:t>This value is little different from the value computed from the equation:</a:t>
                </a:r>
              </a:p>
              <a:p>
                <a:pPr lvl="4"/>
                <a14:m>
                  <m:oMath xmlns:m="http://schemas.openxmlformats.org/officeDocument/2006/math">
                    <m:r>
                      <a:rPr lang="en-US" b="1" i="1" smtClean="0">
                        <a:latin typeface="Cambria Math"/>
                      </a:rPr>
                      <m:t>𝒓</m:t>
                    </m:r>
                    <m:r>
                      <a:rPr lang="en-US" b="1" i="1" smtClean="0">
                        <a:latin typeface="Cambria Math"/>
                      </a:rPr>
                      <m:t>=</m:t>
                    </m:r>
                    <m:sSub>
                      <m:sSubPr>
                        <m:ctrlPr>
                          <a:rPr lang="en-US" b="1" i="1" smtClean="0">
                            <a:latin typeface="Cambria Math"/>
                          </a:rPr>
                        </m:ctrlPr>
                      </m:sSubPr>
                      <m:e>
                        <m:r>
                          <a:rPr lang="en-US" b="1" i="1" smtClean="0">
                            <a:latin typeface="Cambria Math"/>
                          </a:rPr>
                          <m:t>𝒓</m:t>
                        </m:r>
                      </m:e>
                      <m:sub>
                        <m:r>
                          <a:rPr lang="en-US" b="1" i="1" smtClean="0">
                            <a:latin typeface="Cambria Math"/>
                          </a:rPr>
                          <m:t>𝒐</m:t>
                        </m:r>
                      </m:sub>
                    </m:sSub>
                  </m:oMath>
                </a14:m>
                <a:r>
                  <a:rPr lang="en-US" b="1" dirty="0" smtClean="0"/>
                  <a:t>A</a:t>
                </a:r>
                <a:r>
                  <a:rPr lang="en-US" b="1" baseline="30000" dirty="0" smtClean="0"/>
                  <a:t>1/3 </a:t>
                </a:r>
                <a:r>
                  <a:rPr lang="en-US" b="1" dirty="0" smtClean="0"/>
                  <a:t> which turns out to be </a:t>
                </a:r>
                <a14:m>
                  <m:oMath xmlns:m="http://schemas.openxmlformats.org/officeDocument/2006/math">
                    <m:r>
                      <a:rPr lang="en-US" b="1" i="1" smtClean="0">
                        <a:latin typeface="Cambria Math"/>
                      </a:rPr>
                      <m:t>𝟐</m:t>
                    </m:r>
                    <m:r>
                      <a:rPr lang="en-US" b="1" i="1" smtClean="0">
                        <a:latin typeface="Cambria Math"/>
                      </a:rPr>
                      <m:t>.</m:t>
                    </m:r>
                    <m:r>
                      <a:rPr lang="en-US" b="1" i="1" smtClean="0">
                        <a:latin typeface="Cambria Math"/>
                      </a:rPr>
                      <m:t>𝟏𝟕</m:t>
                    </m:r>
                    <m:r>
                      <a:rPr lang="en-US" b="1" i="1" smtClean="0">
                        <a:latin typeface="Cambria Math"/>
                        <a:ea typeface="Cambria Math"/>
                      </a:rPr>
                      <m:t>×</m:t>
                    </m:r>
                    <m:sSup>
                      <m:sSupPr>
                        <m:ctrlPr>
                          <a:rPr lang="en-US" b="1" i="1" smtClean="0">
                            <a:latin typeface="Cambria Math"/>
                            <a:ea typeface="Cambria Math"/>
                          </a:rPr>
                        </m:ctrlPr>
                      </m:sSupPr>
                      <m:e>
                        <m:r>
                          <a:rPr lang="en-US" b="1" i="1" smtClean="0">
                            <a:latin typeface="Cambria Math"/>
                            <a:ea typeface="Cambria Math"/>
                          </a:rPr>
                          <m:t>𝟏𝟎</m:t>
                        </m:r>
                      </m:e>
                      <m:sup>
                        <m:r>
                          <a:rPr lang="en-US" b="1" i="1" smtClean="0">
                            <a:latin typeface="Cambria Math"/>
                            <a:ea typeface="Cambria Math"/>
                          </a:rPr>
                          <m:t>−`</m:t>
                        </m:r>
                        <m:r>
                          <a:rPr lang="en-US" b="1" i="1" smtClean="0">
                            <a:latin typeface="Cambria Math"/>
                            <a:ea typeface="Cambria Math"/>
                          </a:rPr>
                          <m:t>𝟏𝟓</m:t>
                        </m:r>
                      </m:sup>
                    </m:sSup>
                  </m:oMath>
                </a14:m>
                <a:r>
                  <a:rPr lang="en-US" b="1" dirty="0" smtClean="0"/>
                  <a:t>m.</a:t>
                </a:r>
              </a:p>
              <a:p>
                <a:pPr marL="0" lvl="2"/>
                <a:r>
                  <a:rPr lang="en-US" sz="2800" b="1" u="sng" dirty="0" smtClean="0">
                    <a:effectLst>
                      <a:outerShdw blurRad="38100" dist="38100" dir="2700000" algn="tl">
                        <a:srgbClr val="000000">
                          <a:alpha val="43137"/>
                        </a:srgbClr>
                      </a:outerShdw>
                    </a:effectLst>
                  </a:rPr>
                  <a:t>Muonic </a:t>
                </a:r>
                <a:r>
                  <a:rPr lang="en-US" sz="2800" b="1" u="sng" dirty="0">
                    <a:effectLst>
                      <a:outerShdw blurRad="38100" dist="38100" dir="2700000" algn="tl">
                        <a:srgbClr val="000000">
                          <a:alpha val="43137"/>
                        </a:srgbClr>
                      </a:outerShdw>
                    </a:effectLst>
                  </a:rPr>
                  <a:t>X-ray </a:t>
                </a:r>
                <a:r>
                  <a:rPr lang="en-US" sz="2800" b="1" u="sng" dirty="0" smtClean="0">
                    <a:effectLst>
                      <a:outerShdw blurRad="38100" dist="38100" dir="2700000" algn="tl">
                        <a:srgbClr val="000000">
                          <a:alpha val="43137"/>
                        </a:srgbClr>
                      </a:outerShdw>
                    </a:effectLst>
                  </a:rPr>
                  <a:t>method:</a:t>
                </a:r>
              </a:p>
              <a:p>
                <a:pPr marL="285750" lvl="2" indent="-285750">
                  <a:buFont typeface="Wingdings" pitchFamily="2" charset="2"/>
                  <a:buChar char="Ø"/>
                </a:pPr>
                <a:r>
                  <a:rPr lang="en-US" dirty="0"/>
                  <a:t>An </a:t>
                </a:r>
                <a:r>
                  <a:rPr lang="en-US" b="1" dirty="0"/>
                  <a:t>exotic atom</a:t>
                </a:r>
                <a:r>
                  <a:rPr lang="en-US" dirty="0"/>
                  <a:t> is an otherwise normal </a:t>
                </a:r>
                <a:r>
                  <a:rPr lang="en-US" dirty="0" smtClean="0"/>
                  <a:t>atom</a:t>
                </a:r>
                <a:r>
                  <a:rPr lang="en-US" dirty="0"/>
                  <a:t> in which one or more sub-atomic particles have been replaced by other particles of the same charge. For example, electrons may be replaced by other negatively charged particles such as </a:t>
                </a:r>
                <a:r>
                  <a:rPr lang="en-US" dirty="0" smtClean="0"/>
                  <a:t>muons </a:t>
                </a:r>
                <a:r>
                  <a:rPr lang="en-US" dirty="0"/>
                  <a:t> (muonic atoms) or pions (pionic atoms</a:t>
                </a:r>
                <a:r>
                  <a:rPr lang="en-US" dirty="0" smtClean="0"/>
                  <a:t>).</a:t>
                </a:r>
                <a:r>
                  <a:rPr lang="en-US" baseline="30000" dirty="0" smtClean="0"/>
                  <a:t>[</a:t>
                </a:r>
                <a:endParaRPr lang="en-US" baseline="30000" dirty="0"/>
              </a:p>
              <a:p>
                <a:pPr marL="285750" lvl="2" indent="-285750">
                  <a:buFont typeface="Wingdings" pitchFamily="2" charset="2"/>
                  <a:buChar char="Ø"/>
                </a:pPr>
                <a:r>
                  <a:rPr lang="en-US" dirty="0" smtClean="0"/>
                  <a:t>Because </a:t>
                </a:r>
                <a:r>
                  <a:rPr lang="en-US" dirty="0"/>
                  <a:t>these substitute particles are usually unstable, exotic atoms typically have very short lifetimes and no exotic atom observed so far can persist under normal conditions.</a:t>
                </a:r>
              </a:p>
              <a:p>
                <a:r>
                  <a:rPr lang="en-US" b="1" dirty="0"/>
                  <a:t/>
                </a:r>
                <a:br>
                  <a:rPr lang="en-US" b="1" dirty="0"/>
                </a:br>
                <a:endParaRPr lang="en-US" b="1"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457200"/>
                <a:ext cx="8229600" cy="6638740"/>
              </a:xfrm>
              <a:prstGeom prst="rect">
                <a:avLst/>
              </a:prstGeom>
              <a:blipFill rotWithShape="1">
                <a:blip r:embed="rId2"/>
                <a:stretch>
                  <a:fillRect l="-1630" t="-459" r="-444"/>
                </a:stretch>
              </a:blipFill>
            </p:spPr>
            <p:txBody>
              <a:bodyPr/>
              <a:lstStyle/>
              <a:p>
                <a:r>
                  <a:rPr lang="en-US">
                    <a:noFill/>
                  </a:rPr>
                  <a:t> </a:t>
                </a:r>
              </a:p>
            </p:txBody>
          </p:sp>
        </mc:Fallback>
      </mc:AlternateContent>
    </p:spTree>
    <p:extLst>
      <p:ext uri="{BB962C8B-B14F-4D97-AF65-F5344CB8AC3E}">
        <p14:creationId xmlns:p14="http://schemas.microsoft.com/office/powerpoint/2010/main" val="353590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10600" cy="2031325"/>
          </a:xfrm>
          <a:prstGeom prst="rect">
            <a:avLst/>
          </a:prstGeom>
          <a:noFill/>
        </p:spPr>
        <p:txBody>
          <a:bodyPr wrap="square" rtlCol="0">
            <a:spAutoFit/>
          </a:bodyPr>
          <a:lstStyle/>
          <a:p>
            <a:pPr marL="285750" indent="-285750">
              <a:buFont typeface="Wingdings" pitchFamily="2" charset="2"/>
              <a:buChar char="Ø"/>
            </a:pPr>
            <a:r>
              <a:rPr lang="en-US" dirty="0" smtClean="0"/>
              <a:t> </a:t>
            </a:r>
            <a:r>
              <a:rPr lang="en-US" dirty="0"/>
              <a:t>a </a:t>
            </a:r>
            <a:r>
              <a:rPr lang="en-US" b="1" dirty="0"/>
              <a:t>muonic atom</a:t>
            </a:r>
            <a:r>
              <a:rPr lang="en-US" dirty="0"/>
              <a:t> </a:t>
            </a:r>
            <a:r>
              <a:rPr lang="en-US" dirty="0" smtClean="0"/>
              <a:t>is </a:t>
            </a:r>
            <a:r>
              <a:rPr lang="en-US" dirty="0"/>
              <a:t> an </a:t>
            </a:r>
            <a:r>
              <a:rPr lang="en-US" dirty="0" smtClean="0"/>
              <a:t> atom in which electron </a:t>
            </a:r>
            <a:r>
              <a:rPr lang="en-US" dirty="0"/>
              <a:t>is replaced by a muon, which, like the electron, is a lepton</a:t>
            </a:r>
            <a:r>
              <a:rPr lang="en-US" dirty="0" smtClean="0"/>
              <a:t>.</a:t>
            </a:r>
          </a:p>
          <a:p>
            <a:pPr marL="285750" indent="-285750">
              <a:buFont typeface="Wingdings" pitchFamily="2" charset="2"/>
              <a:buChar char="Ø"/>
            </a:pPr>
            <a:r>
              <a:rPr lang="en-US" dirty="0" smtClean="0"/>
              <a:t> </a:t>
            </a:r>
            <a:r>
              <a:rPr lang="en-US" dirty="0"/>
              <a:t>Since leptons </a:t>
            </a:r>
            <a:r>
              <a:rPr lang="en-US" dirty="0" smtClean="0"/>
              <a:t>are sensitive only to</a:t>
            </a:r>
            <a:r>
              <a:rPr lang="en-US" dirty="0"/>
              <a:t> </a:t>
            </a:r>
            <a:r>
              <a:rPr lang="en-US" dirty="0" smtClean="0"/>
              <a:t>weak</a:t>
            </a:r>
            <a:r>
              <a:rPr lang="en-US" dirty="0"/>
              <a:t>, </a:t>
            </a:r>
            <a:r>
              <a:rPr lang="en-US" dirty="0" smtClean="0"/>
              <a:t>electromagnetic</a:t>
            </a:r>
            <a:r>
              <a:rPr lang="en-US" dirty="0"/>
              <a:t> </a:t>
            </a:r>
            <a:r>
              <a:rPr lang="en-US" dirty="0" smtClean="0"/>
              <a:t>and</a:t>
            </a:r>
            <a:r>
              <a:rPr lang="en-US" dirty="0"/>
              <a:t> </a:t>
            </a:r>
            <a:r>
              <a:rPr lang="en-US" dirty="0" smtClean="0"/>
              <a:t>gravitational</a:t>
            </a:r>
            <a:r>
              <a:rPr lang="en-US" dirty="0"/>
              <a:t> </a:t>
            </a:r>
            <a:r>
              <a:rPr lang="en-US" dirty="0" smtClean="0"/>
              <a:t>forces</a:t>
            </a:r>
            <a:r>
              <a:rPr lang="en-US" dirty="0"/>
              <a:t>, muonic atoms are governed to very high precision by the electromagnetic </a:t>
            </a:r>
            <a:r>
              <a:rPr lang="en-US" dirty="0" smtClean="0"/>
              <a:t>interaction.</a:t>
            </a:r>
          </a:p>
          <a:p>
            <a:pPr marL="285750" indent="-285750">
              <a:buFont typeface="Wingdings" pitchFamily="2" charset="2"/>
              <a:buChar char="Ø"/>
            </a:pPr>
            <a:r>
              <a:rPr lang="en-US" dirty="0" smtClean="0"/>
              <a:t>Since </a:t>
            </a:r>
            <a:r>
              <a:rPr lang="en-US" dirty="0"/>
              <a:t>a muon is more massive than an electron, the Bohr </a:t>
            </a:r>
            <a:r>
              <a:rPr lang="en-US" dirty="0" smtClean="0"/>
              <a:t>orbits </a:t>
            </a:r>
            <a:r>
              <a:rPr lang="en-US" dirty="0"/>
              <a:t> are closer to the nucleus in a muonic atom than in an ordinary </a:t>
            </a:r>
            <a:r>
              <a:rPr lang="en-US" dirty="0" smtClean="0"/>
              <a:t>atom.</a:t>
            </a:r>
            <a:endParaRPr lang="en-US" dirty="0"/>
          </a:p>
          <a:p>
            <a:pPr marL="285750" indent="-285750">
              <a:buFont typeface="Wingdings" pitchFamily="2" charset="2"/>
              <a:buChar char="Ø"/>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444496"/>
            <a:ext cx="6934200" cy="3956304"/>
          </a:xfrm>
          <a:prstGeom prst="rect">
            <a:avLst/>
          </a:prstGeom>
        </p:spPr>
      </p:pic>
    </p:spTree>
    <p:extLst>
      <p:ext uri="{BB962C8B-B14F-4D97-AF65-F5344CB8AC3E}">
        <p14:creationId xmlns:p14="http://schemas.microsoft.com/office/powerpoint/2010/main" val="3396196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1200329"/>
          </a:xfrm>
          <a:prstGeom prst="rect">
            <a:avLst/>
          </a:prstGeom>
          <a:noFill/>
        </p:spPr>
        <p:txBody>
          <a:bodyPr wrap="square" rtlCol="0">
            <a:spAutoFit/>
          </a:bodyPr>
          <a:lstStyle/>
          <a:p>
            <a:pPr marL="285750" indent="-285750">
              <a:buFont typeface="Wingdings" pitchFamily="2" charset="2"/>
              <a:buChar char="Ø"/>
            </a:pPr>
            <a:r>
              <a:rPr lang="en-US" dirty="0"/>
              <a:t>Stopping of negative muons in mater is accompanied by emission of so-called “</a:t>
            </a:r>
            <a:r>
              <a:rPr lang="en-US" b="1" dirty="0"/>
              <a:t>muonic X</a:t>
            </a:r>
            <a:r>
              <a:rPr lang="en-US" dirty="0"/>
              <a:t>- </a:t>
            </a:r>
            <a:r>
              <a:rPr lang="en-US" b="1" dirty="0"/>
              <a:t>rays</a:t>
            </a:r>
            <a:r>
              <a:rPr lang="en-US" dirty="0"/>
              <a:t>”. This radiation, similar to conventional electronic characteristic </a:t>
            </a:r>
            <a:r>
              <a:rPr lang="en-US" b="1" dirty="0"/>
              <a:t>X</a:t>
            </a:r>
            <a:r>
              <a:rPr lang="en-US" dirty="0"/>
              <a:t>-</a:t>
            </a:r>
            <a:r>
              <a:rPr lang="en-US" b="1" dirty="0"/>
              <a:t>rays</a:t>
            </a:r>
            <a:r>
              <a:rPr lang="en-US" dirty="0"/>
              <a:t>, is unique for each chemical element, but has much higher energy (up to ~10 MeV).</a:t>
            </a:r>
          </a:p>
        </p:txBody>
      </p:sp>
      <p:pic>
        <p:nvPicPr>
          <p:cNvPr id="1026" name="Picture 2" descr="Muon spectroscopy with rare nuclei via transfer reaction in soli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5105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1905000"/>
            <a:ext cx="4533900" cy="3667357"/>
          </a:xfrm>
          <a:prstGeom prst="rect">
            <a:avLst/>
          </a:prstGeom>
        </p:spPr>
      </p:pic>
      <p:sp>
        <p:nvSpPr>
          <p:cNvPr id="4" name="TextBox 3"/>
          <p:cNvSpPr txBox="1"/>
          <p:nvPr/>
        </p:nvSpPr>
        <p:spPr>
          <a:xfrm>
            <a:off x="5638800" y="5572357"/>
            <a:ext cx="3200400" cy="646331"/>
          </a:xfrm>
          <a:prstGeom prst="rect">
            <a:avLst/>
          </a:prstGeom>
          <a:noFill/>
        </p:spPr>
        <p:txBody>
          <a:bodyPr wrap="square" rtlCol="0">
            <a:spAutoFit/>
          </a:bodyPr>
          <a:lstStyle/>
          <a:p>
            <a:r>
              <a:rPr lang="en-US" dirty="0" smtClean="0"/>
              <a:t>Characteristic X rays : K and L lines.</a:t>
            </a:r>
          </a:p>
        </p:txBody>
      </p:sp>
    </p:spTree>
    <p:extLst>
      <p:ext uri="{BB962C8B-B14F-4D97-AF65-F5344CB8AC3E}">
        <p14:creationId xmlns:p14="http://schemas.microsoft.com/office/powerpoint/2010/main" val="404750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8600"/>
            <a:ext cx="7162800" cy="5334000"/>
          </a:xfrm>
          <a:prstGeom prst="rect">
            <a:avLst/>
          </a:prstGeom>
        </p:spPr>
      </p:pic>
      <p:sp>
        <p:nvSpPr>
          <p:cNvPr id="3" name="TextBox 2"/>
          <p:cNvSpPr txBox="1"/>
          <p:nvPr/>
        </p:nvSpPr>
        <p:spPr>
          <a:xfrm>
            <a:off x="1981200" y="5867400"/>
            <a:ext cx="6324600" cy="369332"/>
          </a:xfrm>
          <a:prstGeom prst="rect">
            <a:avLst/>
          </a:prstGeom>
          <a:noFill/>
        </p:spPr>
        <p:txBody>
          <a:bodyPr wrap="square" rtlCol="0">
            <a:spAutoFit/>
          </a:bodyPr>
          <a:lstStyle/>
          <a:p>
            <a:r>
              <a:rPr lang="en-US" dirty="0" smtClean="0"/>
              <a:t>Fine structure of characteristic X –rays: due to spin orbit coupling</a:t>
            </a:r>
            <a:endParaRPr lang="en-US" dirty="0"/>
          </a:p>
        </p:txBody>
      </p:sp>
    </p:spTree>
    <p:extLst>
      <p:ext uri="{BB962C8B-B14F-4D97-AF65-F5344CB8AC3E}">
        <p14:creationId xmlns:p14="http://schemas.microsoft.com/office/powerpoint/2010/main" val="1609903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04800" y="457200"/>
                <a:ext cx="8458200" cy="6247864"/>
              </a:xfrm>
              <a:prstGeom prst="rect">
                <a:avLst/>
              </a:prstGeom>
              <a:noFill/>
            </p:spPr>
            <p:txBody>
              <a:bodyPr wrap="square" rtlCol="0">
                <a:spAutoFit/>
              </a:bodyPr>
              <a:lstStyle/>
              <a:p>
                <a:pPr marL="285750" indent="-285750">
                  <a:buFont typeface="Wingdings" pitchFamily="2" charset="2"/>
                  <a:buChar char="Ø"/>
                </a:pPr>
                <a:r>
                  <a:rPr lang="en-US" sz="2000" dirty="0" smtClean="0"/>
                  <a:t>To observe the small energy differences in the isotope shifts, one of the common methods is to </a:t>
                </a:r>
                <a:r>
                  <a:rPr lang="en-US" sz="2000" dirty="0"/>
                  <a:t>measure each spectrum of a series of isotopes of the same element simultaneously with </a:t>
                </a:r>
                <a:r>
                  <a:rPr lang="en-US" sz="2000" dirty="0" smtClean="0"/>
                  <a:t>another spectrum </a:t>
                </a:r>
                <a:r>
                  <a:rPr lang="en-US" sz="2000" dirty="0"/>
                  <a:t>of a neighboring element with </a:t>
                </a:r>
                <a:endParaRPr lang="en-US" sz="2000" dirty="0" smtClean="0"/>
              </a:p>
              <a:p>
                <a:r>
                  <a:rPr lang="en-US" sz="2000" dirty="0" smtClean="0"/>
                  <a:t>      Z</a:t>
                </a:r>
                <a:r>
                  <a:rPr lang="en-US" sz="2000" dirty="0"/>
                  <a:t>' = Z -1  </a:t>
                </a:r>
                <a:r>
                  <a:rPr lang="en-US" sz="2000" dirty="0" smtClean="0"/>
                  <a:t>or </a:t>
                </a:r>
                <a:r>
                  <a:rPr lang="en-US" sz="2000" dirty="0"/>
                  <a:t>Z'= Z - 2 and use </a:t>
                </a:r>
                <a:r>
                  <a:rPr lang="en-US" sz="2000" dirty="0" smtClean="0"/>
                  <a:t>the lower-Z spectrum as a common reference to  </a:t>
                </a:r>
              </a:p>
              <a:p>
                <a:r>
                  <a:rPr lang="en-US" sz="2000" dirty="0"/>
                  <a:t> </a:t>
                </a:r>
                <a:r>
                  <a:rPr lang="en-US" sz="2000" dirty="0" smtClean="0"/>
                  <a:t>     measure isotope shifts.</a:t>
                </a:r>
              </a:p>
              <a:p>
                <a:pPr marL="285750" indent="-285750">
                  <a:buFont typeface="Wingdings" pitchFamily="2" charset="2"/>
                  <a:buChar char="Ø"/>
                </a:pPr>
                <a:r>
                  <a:rPr lang="en-US" sz="2000" dirty="0"/>
                  <a:t>From 1953 to 1964, the NaI scintillation spectrometers used as X-ray</a:t>
                </a:r>
                <a:br>
                  <a:rPr lang="en-US" sz="2000" dirty="0"/>
                </a:br>
                <a:r>
                  <a:rPr lang="en-US" sz="2000" dirty="0"/>
                  <a:t>detectors did not possess enough resolving power to completely resolve even</a:t>
                </a:r>
                <a:br>
                  <a:rPr lang="en-US" sz="2000" dirty="0"/>
                </a:br>
                <a:r>
                  <a:rPr lang="en-US" sz="2000" dirty="0"/>
                  <a:t>the fine structure of heavy nuclei, let alone the hyperfine </a:t>
                </a:r>
                <a:r>
                  <a:rPr lang="en-US" sz="2000" dirty="0" smtClean="0"/>
                  <a:t>structure.  Nevertheless</a:t>
                </a:r>
                <a:r>
                  <a:rPr lang="en-US" sz="2000" dirty="0"/>
                  <a:t>, the important conclusions reached from observations </a:t>
                </a:r>
                <a:r>
                  <a:rPr lang="en-US" sz="2000" dirty="0" smtClean="0"/>
                  <a:t>in that </a:t>
                </a:r>
                <a:r>
                  <a:rPr lang="en-US" sz="2000" dirty="0"/>
                  <a:t>period were impressive</a:t>
                </a:r>
                <a:r>
                  <a:rPr lang="en-US" sz="2000" dirty="0" smtClean="0"/>
                  <a:t>:</a:t>
                </a:r>
              </a:p>
              <a:p>
                <a:pPr marL="285750" indent="-285750">
                  <a:buFont typeface="Wingdings" pitchFamily="2" charset="2"/>
                  <a:buChar char="Ø"/>
                </a:pPr>
                <a:r>
                  <a:rPr lang="en-US" sz="2000" dirty="0" smtClean="0"/>
                  <a:t>Nuclear size : From </a:t>
                </a:r>
                <a:r>
                  <a:rPr lang="en-US" sz="2000" dirty="0"/>
                  <a:t>the observed </a:t>
                </a:r>
                <a:r>
                  <a:rPr lang="en-US" sz="2000" dirty="0" smtClean="0"/>
                  <a:t>2p-1s </a:t>
                </a:r>
                <a:r>
                  <a:rPr lang="en-US" sz="2000" dirty="0"/>
                  <a:t>transition energies, the size of</a:t>
                </a:r>
                <a:br>
                  <a:rPr lang="en-US" sz="2000" dirty="0"/>
                </a:br>
                <a:r>
                  <a:rPr lang="en-US" sz="2000" dirty="0"/>
                  <a:t>the nucleus was greatly reduced from the previously accepted value of</a:t>
                </a:r>
                <a:br>
                  <a:rPr lang="en-US" sz="2000" dirty="0"/>
                </a:br>
                <a:r>
                  <a:rPr lang="en-US" sz="2000" dirty="0" smtClean="0"/>
                  <a:t>R=</a:t>
                </a:r>
                <a14:m>
                  <m:oMath xmlns:m="http://schemas.openxmlformats.org/officeDocument/2006/math">
                    <m:sSub>
                      <m:sSubPr>
                        <m:ctrlPr>
                          <a:rPr lang="en-US" sz="2000" i="1" smtClean="0">
                            <a:latin typeface="Cambria Math"/>
                          </a:rPr>
                        </m:ctrlPr>
                      </m:sSubPr>
                      <m:e>
                        <m:r>
                          <a:rPr lang="en-US" sz="2000" b="0" i="1" smtClean="0">
                            <a:latin typeface="Cambria Math"/>
                          </a:rPr>
                          <m:t>𝑅</m:t>
                        </m:r>
                      </m:e>
                      <m:sub>
                        <m:r>
                          <a:rPr lang="en-US" sz="2000" b="0" i="1" smtClean="0">
                            <a:latin typeface="Cambria Math"/>
                          </a:rPr>
                          <m:t>0</m:t>
                        </m:r>
                      </m:sub>
                    </m:sSub>
                  </m:oMath>
                </a14:m>
                <a:r>
                  <a:rPr lang="en-US" sz="2000" dirty="0" smtClean="0"/>
                  <a:t>A</a:t>
                </a:r>
                <a:r>
                  <a:rPr lang="en-US" sz="2000" baseline="30000" dirty="0" smtClean="0"/>
                  <a:t>1/3</a:t>
                </a:r>
                <a:r>
                  <a:rPr lang="en-US" sz="2000" dirty="0" smtClean="0"/>
                  <a:t> where the value of R</a:t>
                </a:r>
                <a:r>
                  <a:rPr lang="en-US" sz="2000" baseline="-25000" dirty="0" smtClean="0"/>
                  <a:t>0</a:t>
                </a:r>
                <a:r>
                  <a:rPr lang="en-US" sz="2000" dirty="0" smtClean="0"/>
                  <a:t> made more precise from 1.4 to 1.2 </a:t>
                </a:r>
                <a:r>
                  <a:rPr lang="en-US" sz="2000" dirty="0" smtClean="0"/>
                  <a:t>. </a:t>
                </a:r>
              </a:p>
              <a:p>
                <a:pPr marL="285750" indent="-285750">
                  <a:buFont typeface="Wingdings" pitchFamily="2" charset="2"/>
                  <a:buChar char="Ø"/>
                </a:pPr>
                <a:r>
                  <a:rPr lang="en-US" sz="2000" dirty="0" smtClean="0"/>
                  <a:t>For more information: </a:t>
                </a:r>
                <a:r>
                  <a:rPr lang="en-US" sz="2000" dirty="0" smtClean="0">
                    <a:hlinkClick r:id="rId2"/>
                  </a:rPr>
                  <a:t>https://youtu.be/qXi246lq6Rs</a:t>
                </a:r>
                <a:endParaRPr lang="en-US" sz="2000" dirty="0" smtClean="0"/>
              </a:p>
              <a:p>
                <a:pPr lvl="3"/>
                <a:endParaRPr lang="en-US" sz="2000" dirty="0"/>
              </a:p>
              <a:p>
                <a:pPr lvl="5"/>
                <a:r>
                  <a:rPr lang="en-US" sz="2000" dirty="0" smtClean="0">
                    <a:hlinkClick r:id="rId3"/>
                  </a:rPr>
                  <a:t>https://youtu.be/4ivtgtanGpc</a:t>
                </a:r>
                <a:r>
                  <a:rPr lang="en-US" sz="2000" dirty="0"/>
                  <a:t/>
                </a:r>
                <a:br>
                  <a:rPr lang="en-US" sz="2000" dirty="0"/>
                </a:br>
                <a:r>
                  <a:rPr lang="en-US" sz="2000" dirty="0"/>
                  <a:t/>
                </a:r>
                <a:br>
                  <a:rPr lang="en-US" sz="2000" dirty="0"/>
                </a:br>
                <a:endParaRPr lang="en-US" sz="2000" dirty="0"/>
              </a:p>
            </p:txBody>
          </p:sp>
        </mc:Choice>
        <mc:Fallback>
          <p:sp>
            <p:nvSpPr>
              <p:cNvPr id="2" name="TextBox 1"/>
              <p:cNvSpPr txBox="1">
                <a:spLocks noRot="1" noChangeAspect="1" noMove="1" noResize="1" noEditPoints="1" noAdjustHandles="1" noChangeArrowheads="1" noChangeShapeType="1" noTextEdit="1"/>
              </p:cNvSpPr>
              <p:nvPr/>
            </p:nvSpPr>
            <p:spPr>
              <a:xfrm>
                <a:off x="304800" y="457200"/>
                <a:ext cx="8458200" cy="6247864"/>
              </a:xfrm>
              <a:prstGeom prst="rect">
                <a:avLst/>
              </a:prstGeom>
              <a:blipFill rotWithShape="1">
                <a:blip r:embed="rId4"/>
                <a:stretch>
                  <a:fillRect l="-576" t="-488" r="-1513"/>
                </a:stretch>
              </a:blipFill>
            </p:spPr>
            <p:txBody>
              <a:bodyPr/>
              <a:lstStyle/>
              <a:p>
                <a:r>
                  <a:rPr lang="en-US">
                    <a:noFill/>
                  </a:rPr>
                  <a:t> </a:t>
                </a:r>
              </a:p>
            </p:txBody>
          </p:sp>
        </mc:Fallback>
      </mc:AlternateContent>
    </p:spTree>
    <p:extLst>
      <p:ext uri="{BB962C8B-B14F-4D97-AF65-F5344CB8AC3E}">
        <p14:creationId xmlns:p14="http://schemas.microsoft.com/office/powerpoint/2010/main" val="471888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458200" cy="3016210"/>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CONTENTS:</a:t>
            </a:r>
          </a:p>
          <a:p>
            <a:pPr lvl="2"/>
            <a:endParaRPr lang="en-US" dirty="0">
              <a:effectLst>
                <a:outerShdw blurRad="38100" dist="38100" dir="2700000" algn="tl">
                  <a:srgbClr val="000000">
                    <a:alpha val="43137"/>
                  </a:srgbClr>
                </a:outerShdw>
              </a:effectLst>
            </a:endParaRPr>
          </a:p>
          <a:p>
            <a:pPr marL="1257300" lvl="2" indent="-342900">
              <a:buFont typeface="+mj-lt"/>
              <a:buAutoNum type="arabicPeriod"/>
            </a:pPr>
            <a:r>
              <a:rPr lang="en-US" sz="2400" dirty="0" smtClean="0"/>
              <a:t>Introduction.</a:t>
            </a:r>
          </a:p>
          <a:p>
            <a:pPr marL="1257300" lvl="2" indent="-342900">
              <a:buFont typeface="+mj-lt"/>
              <a:buAutoNum type="arabicPeriod"/>
            </a:pPr>
            <a:r>
              <a:rPr lang="en-US" sz="2400" dirty="0" smtClean="0"/>
              <a:t>Rutherford’s estimation: low energy </a:t>
            </a:r>
            <a:r>
              <a:rPr lang="el-GR" sz="2400" dirty="0" smtClean="0"/>
              <a:t>α</a:t>
            </a:r>
            <a:r>
              <a:rPr lang="en-US" sz="2400" dirty="0" smtClean="0"/>
              <a:t> scattering.</a:t>
            </a:r>
          </a:p>
          <a:p>
            <a:pPr marL="1257300" lvl="2" indent="-342900">
              <a:buFont typeface="+mj-lt"/>
              <a:buAutoNum type="arabicPeriod"/>
            </a:pPr>
            <a:r>
              <a:rPr lang="en-US" sz="2400" dirty="0" smtClean="0"/>
              <a:t>Electron scattering experiments.</a:t>
            </a:r>
          </a:p>
          <a:p>
            <a:pPr marL="1257300" lvl="2" indent="-342900">
              <a:buFont typeface="+mj-lt"/>
              <a:buAutoNum type="arabicPeriod"/>
            </a:pPr>
            <a:r>
              <a:rPr lang="en-US" sz="2400" dirty="0" smtClean="0"/>
              <a:t>Mirror nuclei method.</a:t>
            </a:r>
          </a:p>
          <a:p>
            <a:pPr marL="1257300" lvl="2" indent="-342900">
              <a:buFont typeface="+mj-lt"/>
              <a:buAutoNum type="arabicPeriod"/>
            </a:pPr>
            <a:r>
              <a:rPr lang="en-US" sz="2400" dirty="0" smtClean="0"/>
              <a:t>Muonic X-ray method.</a:t>
            </a:r>
          </a:p>
          <a:p>
            <a:pPr marL="1257300" lvl="2" indent="-342900">
              <a:buFont typeface="+mj-lt"/>
              <a:buAutoNum type="arabicPeriod"/>
            </a:pP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49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33400"/>
            <a:ext cx="8382000" cy="6370975"/>
          </a:xfrm>
          <a:prstGeom prst="rect">
            <a:avLst/>
          </a:prstGeom>
          <a:noFill/>
        </p:spPr>
        <p:txBody>
          <a:bodyPr wrap="square" rtlCol="0">
            <a:spAutoFit/>
          </a:bodyPr>
          <a:lstStyle/>
          <a:p>
            <a:pPr algn="just"/>
            <a:r>
              <a:rPr lang="en-US" sz="2400" b="1" u="sng" dirty="0" smtClean="0">
                <a:effectLst>
                  <a:outerShdw blurRad="38100" dist="38100" dir="2700000" algn="tl">
                    <a:srgbClr val="000000">
                      <a:alpha val="43137"/>
                    </a:srgbClr>
                  </a:outerShdw>
                </a:effectLst>
              </a:rPr>
              <a:t>INTRODUCTION:</a:t>
            </a:r>
          </a:p>
          <a:p>
            <a:pPr marL="285750" indent="-285750" algn="just">
              <a:buFont typeface="Wingdings" pitchFamily="2" charset="2"/>
              <a:buChar char="Ø"/>
            </a:pPr>
            <a:r>
              <a:rPr lang="en-US" sz="2400" b="1" dirty="0" smtClean="0"/>
              <a:t>How big is the nucleus really?</a:t>
            </a:r>
            <a:r>
              <a:rPr lang="en-US" sz="2400" dirty="0" smtClean="0"/>
              <a:t> This was one of the first questions that came into the human mind as soon as the existence  of nucleus become established with Rutherford’s </a:t>
            </a:r>
            <a:r>
              <a:rPr lang="el-GR" sz="2400" dirty="0" smtClean="0"/>
              <a:t>α</a:t>
            </a:r>
            <a:r>
              <a:rPr lang="en-US" sz="2400" dirty="0" smtClean="0"/>
              <a:t> scattering experiment. The same experiment itself  put some upper limit on the diameter of the nucleus to be of the order of a few femto-metre(fm-10</a:t>
            </a:r>
            <a:r>
              <a:rPr lang="en-US" sz="2400" baseline="30000" dirty="0" smtClean="0"/>
              <a:t>-15</a:t>
            </a:r>
            <a:r>
              <a:rPr lang="en-US" sz="2400" dirty="0" smtClean="0"/>
              <a:t> m).</a:t>
            </a:r>
          </a:p>
          <a:p>
            <a:pPr marL="285750" indent="-285750" algn="just">
              <a:buFont typeface="Wingdings" pitchFamily="2" charset="2"/>
              <a:buChar char="Ø"/>
            </a:pPr>
            <a:r>
              <a:rPr lang="en-US" sz="2400" dirty="0" smtClean="0"/>
              <a:t>For comparison, </a:t>
            </a:r>
            <a:r>
              <a:rPr lang="en-US" sz="2400" dirty="0"/>
              <a:t>s</a:t>
            </a:r>
            <a:r>
              <a:rPr lang="en-US" sz="2400" dirty="0" smtClean="0"/>
              <a:t>ize of the atom(distance from nucleus to outermost electron) is of the order of few Angstroms(10</a:t>
            </a:r>
            <a:r>
              <a:rPr lang="en-US" sz="2400" baseline="30000" dirty="0" smtClean="0"/>
              <a:t>-10</a:t>
            </a:r>
            <a:r>
              <a:rPr lang="en-US" sz="2400" dirty="0" smtClean="0"/>
              <a:t> m). So the nucleus is approximately 10</a:t>
            </a:r>
            <a:r>
              <a:rPr lang="en-US" sz="2400" baseline="30000" dirty="0" smtClean="0"/>
              <a:t>5</a:t>
            </a:r>
            <a:r>
              <a:rPr lang="en-US" sz="2400" dirty="0" smtClean="0"/>
              <a:t> times smaller than atom as a whole.</a:t>
            </a:r>
          </a:p>
          <a:p>
            <a:pPr marL="285750" indent="-285750" algn="just">
              <a:buFont typeface="Wingdings" pitchFamily="2" charset="2"/>
              <a:buChar char="Ø"/>
            </a:pPr>
            <a:r>
              <a:rPr lang="en-US" sz="2400" dirty="0"/>
              <a:t>The problem of defining a radius for the atomic nucleus is similar to that of defining a radius for the entire atom; neither atoms nor their nuclei have definite boundaries. </a:t>
            </a:r>
            <a:r>
              <a:rPr lang="en-US" sz="2400" dirty="0" smtClean="0"/>
              <a:t> </a:t>
            </a:r>
          </a:p>
          <a:p>
            <a:pPr algn="just"/>
            <a:r>
              <a:rPr lang="en-US" sz="2400" dirty="0"/>
              <a:t>	</a:t>
            </a:r>
            <a:r>
              <a:rPr lang="en-US" sz="2400" dirty="0" smtClean="0"/>
              <a:t>	</a:t>
            </a:r>
            <a:r>
              <a:rPr lang="en-US" sz="2400" dirty="0" smtClean="0">
                <a:hlinkClick r:id="rId2"/>
              </a:rPr>
              <a:t>https://youtu.be/1keKrGoqUAg</a:t>
            </a:r>
            <a:endParaRPr lang="en-US" sz="2400" dirty="0" smtClean="0"/>
          </a:p>
          <a:p>
            <a:pPr algn="just"/>
            <a:endParaRPr lang="en-US" sz="2400" dirty="0" smtClean="0"/>
          </a:p>
          <a:p>
            <a:pPr algn="just"/>
            <a:r>
              <a:rPr lang="en-US" sz="2400" dirty="0" smtClean="0"/>
              <a:t> </a:t>
            </a:r>
            <a:endParaRPr lang="en-US" sz="2400" dirty="0"/>
          </a:p>
        </p:txBody>
      </p:sp>
    </p:spTree>
    <p:extLst>
      <p:ext uri="{BB962C8B-B14F-4D97-AF65-F5344CB8AC3E}">
        <p14:creationId xmlns:p14="http://schemas.microsoft.com/office/powerpoint/2010/main" val="2996709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82000" cy="800219"/>
          </a:xfrm>
          <a:prstGeom prst="rect">
            <a:avLst/>
          </a:prstGeom>
          <a:noFill/>
        </p:spPr>
        <p:txBody>
          <a:bodyPr wrap="square" rtlCol="0">
            <a:spAutoFit/>
          </a:bodyPr>
          <a:lstStyle/>
          <a:p>
            <a:pPr marL="0" lvl="2"/>
            <a:r>
              <a:rPr lang="en-US" sz="2800" b="1" u="sng" dirty="0">
                <a:effectLst>
                  <a:outerShdw blurRad="38100" dist="38100" dir="2700000" algn="tl">
                    <a:srgbClr val="000000">
                      <a:alpha val="43137"/>
                    </a:srgbClr>
                  </a:outerShdw>
                </a:effectLst>
              </a:rPr>
              <a:t>Rutherford’s estimation: low energy </a:t>
            </a:r>
            <a:r>
              <a:rPr lang="el-GR" sz="2800" b="1" u="sng" dirty="0">
                <a:effectLst>
                  <a:outerShdw blurRad="38100" dist="38100" dir="2700000" algn="tl">
                    <a:srgbClr val="000000">
                      <a:alpha val="43137"/>
                    </a:srgbClr>
                  </a:outerShdw>
                </a:effectLst>
              </a:rPr>
              <a:t>α</a:t>
            </a:r>
            <a:r>
              <a:rPr lang="en-US" sz="2800" b="1" u="sng" dirty="0">
                <a:effectLst>
                  <a:outerShdw blurRad="38100" dist="38100" dir="2700000" algn="tl">
                    <a:srgbClr val="000000">
                      <a:alpha val="43137"/>
                    </a:srgbClr>
                  </a:outerShdw>
                </a:effectLst>
              </a:rPr>
              <a:t> </a:t>
            </a:r>
            <a:r>
              <a:rPr lang="en-US" sz="2800" b="1" u="sng" dirty="0" smtClean="0">
                <a:effectLst>
                  <a:outerShdw blurRad="38100" dist="38100" dir="2700000" algn="tl">
                    <a:srgbClr val="000000">
                      <a:alpha val="43137"/>
                    </a:srgbClr>
                  </a:outerShdw>
                </a:effectLst>
              </a:rPr>
              <a:t>scattering:</a:t>
            </a:r>
            <a:endParaRPr lang="en-US" sz="2800" b="1" u="sng" dirty="0">
              <a:effectLst>
                <a:outerShdw blurRad="38100" dist="38100" dir="2700000" algn="tl">
                  <a:srgbClr val="000000">
                    <a:alpha val="43137"/>
                  </a:srgbClr>
                </a:outerShdw>
              </a:effectLst>
            </a:endParaRP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800"/>
            <a:ext cx="7543800" cy="2133600"/>
          </a:xfrm>
          <a:prstGeom prst="rect">
            <a:avLst/>
          </a:prstGeom>
        </p:spPr>
      </p:pic>
      <p:sp>
        <p:nvSpPr>
          <p:cNvPr id="4" name="TextBox 3"/>
          <p:cNvSpPr txBox="1"/>
          <p:nvPr/>
        </p:nvSpPr>
        <p:spPr>
          <a:xfrm>
            <a:off x="381000" y="3352800"/>
            <a:ext cx="7848600" cy="3693319"/>
          </a:xfrm>
          <a:prstGeom prst="rect">
            <a:avLst/>
          </a:prstGeom>
          <a:noFill/>
        </p:spPr>
        <p:txBody>
          <a:bodyPr wrap="square" rtlCol="0">
            <a:spAutoFit/>
          </a:bodyPr>
          <a:lstStyle/>
          <a:p>
            <a:r>
              <a:rPr lang="en-US" dirty="0"/>
              <a:t>The first estimate of a nuclear charge radius was made by Hans Geiger and Ernest Marsden in </a:t>
            </a:r>
            <a:r>
              <a:rPr lang="en-US" dirty="0" smtClean="0"/>
              <a:t>1909,</a:t>
            </a:r>
            <a:r>
              <a:rPr lang="en-US" dirty="0"/>
              <a:t> </a:t>
            </a:r>
            <a:r>
              <a:rPr lang="en-US" dirty="0" smtClean="0"/>
              <a:t>under </a:t>
            </a:r>
            <a:r>
              <a:rPr lang="en-US" dirty="0"/>
              <a:t>the direction of Ernest Rutherford at the Physical Laboratories of the University of Manchester, UK. The famous experiment involved the scattering of α-particles by </a:t>
            </a:r>
            <a:r>
              <a:rPr lang="en-US" dirty="0" smtClean="0"/>
              <a:t>gold</a:t>
            </a:r>
            <a:r>
              <a:rPr lang="en-US" dirty="0"/>
              <a:t> </a:t>
            </a:r>
            <a:r>
              <a:rPr lang="en-US" dirty="0" smtClean="0"/>
              <a:t>foil</a:t>
            </a:r>
            <a:r>
              <a:rPr lang="en-US" dirty="0"/>
              <a:t>, with some of the particles being scattered through angles of more than 90°, that is coming back to the same side of the foil as the α-source. Rutherford was able to put an upper limit on the radius of the gold nucleus of 34 </a:t>
            </a:r>
            <a:r>
              <a:rPr lang="en-US" dirty="0" smtClean="0"/>
              <a:t>femto-metres</a:t>
            </a:r>
            <a:r>
              <a:rPr lang="en-US" dirty="0"/>
              <a:t>.</a:t>
            </a:r>
          </a:p>
          <a:p>
            <a:r>
              <a:rPr lang="en-US" dirty="0"/>
              <a:t>Later studies found an empirical relation between the charge radius and the mass number, </a:t>
            </a:r>
            <a:r>
              <a:rPr lang="en-US" i="1" dirty="0"/>
              <a:t>A</a:t>
            </a:r>
            <a:r>
              <a:rPr lang="en-US" dirty="0"/>
              <a:t>, for heavier nuclei (</a:t>
            </a:r>
            <a:r>
              <a:rPr lang="en-US" i="1" dirty="0"/>
              <a:t>A</a:t>
            </a:r>
            <a:r>
              <a:rPr lang="en-US" dirty="0"/>
              <a:t> &gt; 20):</a:t>
            </a:r>
          </a:p>
          <a:p>
            <a:r>
              <a:rPr lang="en-US" i="1" dirty="0"/>
              <a:t>R</a:t>
            </a:r>
            <a:r>
              <a:rPr lang="en-US" dirty="0"/>
              <a:t> ≈ </a:t>
            </a:r>
            <a:r>
              <a:rPr lang="en-US" i="1" dirty="0"/>
              <a:t>r</a:t>
            </a:r>
            <a:r>
              <a:rPr lang="en-US" baseline="-25000" dirty="0"/>
              <a:t>0</a:t>
            </a:r>
            <a:r>
              <a:rPr lang="en-US" i="1" dirty="0"/>
              <a:t>A</a:t>
            </a:r>
            <a:r>
              <a:rPr lang="en-US" baseline="30000" dirty="0"/>
              <a:t>⅓</a:t>
            </a:r>
            <a:r>
              <a:rPr lang="en-US" dirty="0"/>
              <a:t>where the empirical constant </a:t>
            </a:r>
            <a:r>
              <a:rPr lang="en-US" i="1" dirty="0"/>
              <a:t>r</a:t>
            </a:r>
            <a:r>
              <a:rPr lang="en-US" baseline="-25000" dirty="0"/>
              <a:t>0</a:t>
            </a:r>
            <a:r>
              <a:rPr lang="en-US" dirty="0"/>
              <a:t> of 1.2–1.5 fm can be interpreted as the Compton </a:t>
            </a:r>
            <a:r>
              <a:rPr lang="en-US" dirty="0" smtClean="0"/>
              <a:t>wavelength</a:t>
            </a:r>
            <a:r>
              <a:rPr lang="en-US" dirty="0"/>
              <a:t> </a:t>
            </a:r>
            <a:r>
              <a:rPr lang="en-US" dirty="0" smtClean="0"/>
              <a:t>of </a:t>
            </a:r>
            <a:r>
              <a:rPr lang="en-US" dirty="0"/>
              <a:t>the proton. This gives a charge radius for the gold nucleus (</a:t>
            </a:r>
            <a:r>
              <a:rPr lang="en-US" i="1" dirty="0"/>
              <a:t>A</a:t>
            </a:r>
            <a:r>
              <a:rPr lang="en-US" dirty="0"/>
              <a:t> = 197) of about 7.69 fm</a:t>
            </a:r>
            <a:r>
              <a:rPr lang="en-US" dirty="0" smtClean="0"/>
              <a:t>.</a:t>
            </a:r>
            <a:endParaRPr lang="en-US" dirty="0"/>
          </a:p>
          <a:p>
            <a:endParaRPr lang="en-US" dirty="0"/>
          </a:p>
        </p:txBody>
      </p:sp>
    </p:spTree>
    <p:extLst>
      <p:ext uri="{BB962C8B-B14F-4D97-AF65-F5344CB8AC3E}">
        <p14:creationId xmlns:p14="http://schemas.microsoft.com/office/powerpoint/2010/main" val="3311789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3961" y="227387"/>
                <a:ext cx="8534400" cy="7627537"/>
              </a:xfrm>
              <a:prstGeom prst="rect">
                <a:avLst/>
              </a:prstGeom>
            </p:spPr>
            <p:txBody>
              <a:bodyPr wrap="square">
                <a:spAutoFit/>
              </a:bodyPr>
              <a:lstStyle/>
              <a:p>
                <a:pPr marL="285750" indent="-285750">
                  <a:buFont typeface="Wingdings" pitchFamily="2" charset="2"/>
                  <a:buChar char="ü"/>
                </a:pPr>
                <a:r>
                  <a:rPr lang="en-US" sz="2000" dirty="0" smtClean="0"/>
                  <a:t>From  </a:t>
                </a:r>
                <a:r>
                  <a:rPr lang="en-US" sz="2000" dirty="0"/>
                  <a:t>the </a:t>
                </a:r>
                <a:r>
                  <a:rPr lang="en-US" sz="2000" dirty="0" smtClean="0"/>
                  <a:t>low-energy Rutherford-scattering </a:t>
                </a:r>
                <a:r>
                  <a:rPr lang="en-US" sz="2000" dirty="0"/>
                  <a:t>experiment, when the impact parameter is </a:t>
                </a:r>
                <a:r>
                  <a:rPr lang="en-US" sz="2000" dirty="0" smtClean="0"/>
                  <a:t>zero, namely </a:t>
                </a:r>
                <a:r>
                  <a:rPr lang="en-US" sz="2000" dirty="0"/>
                  <a:t>when the projectile collides head-on with the scattering center, the</a:t>
                </a:r>
                <a:br>
                  <a:rPr lang="en-US" sz="2000" dirty="0"/>
                </a:br>
                <a:r>
                  <a:rPr lang="en-US" sz="2000" dirty="0"/>
                  <a:t>distance of closest approach is a </a:t>
                </a:r>
                <a:r>
                  <a:rPr lang="en-US" sz="2000" dirty="0" smtClean="0"/>
                  <a:t>minimum </a:t>
                </a:r>
                <a:r>
                  <a:rPr lang="en-US" sz="2000" dirty="0"/>
                  <a:t>given by :</a:t>
                </a:r>
                <a:endParaRPr lang="en-US" sz="2000" dirty="0" smtClean="0"/>
              </a:p>
              <a:p>
                <a:pPr lvl="4"/>
                <a14:m>
                  <m:oMath xmlns:m="http://schemas.openxmlformats.org/officeDocument/2006/math">
                    <m:sSup>
                      <m:sSupPr>
                        <m:ctrlPr>
                          <a:rPr lang="en-US" sz="2000" i="1" smtClean="0">
                            <a:latin typeface="Cambria Math"/>
                          </a:rPr>
                        </m:ctrlPr>
                      </m:sSupPr>
                      <m:e>
                        <m:sSub>
                          <m:sSubPr>
                            <m:ctrlPr>
                              <a:rPr lang="en-US" sz="2000" i="1" smtClean="0">
                                <a:latin typeface="Cambria Math"/>
                              </a:rPr>
                            </m:ctrlPr>
                          </m:sSubPr>
                          <m:e>
                            <m:r>
                              <a:rPr lang="en-US" sz="2000" b="0" i="1" smtClean="0">
                                <a:latin typeface="Cambria Math"/>
                              </a:rPr>
                              <m:t>𝑟</m:t>
                            </m:r>
                          </m:e>
                          <m:sub>
                            <m:r>
                              <a:rPr lang="en-US" sz="2000" b="0" i="1" smtClean="0">
                                <a:latin typeface="Cambria Math"/>
                              </a:rPr>
                              <m:t>0</m:t>
                            </m:r>
                          </m:sub>
                        </m:sSub>
                      </m:e>
                      <m:sup>
                        <m:r>
                          <a:rPr lang="en-US" sz="2000" b="0" i="1" smtClean="0">
                            <a:latin typeface="Cambria Math"/>
                          </a:rPr>
                          <m:t>𝑚𝑖𝑛</m:t>
                        </m:r>
                      </m:sup>
                    </m:sSup>
                    <m:r>
                      <a:rPr lang="en-US" sz="2000" b="0" i="0" smtClean="0">
                        <a:latin typeface="Cambria Math"/>
                      </a:rPr>
                      <m:t>=</m:t>
                    </m:r>
                    <m:f>
                      <m:fPr>
                        <m:ctrlPr>
                          <a:rPr lang="en-US" sz="2000" b="0" i="1" smtClean="0">
                            <a:latin typeface="Cambria Math"/>
                          </a:rPr>
                        </m:ctrlPr>
                      </m:fPr>
                      <m:num>
                        <m:sSup>
                          <m:sSupPr>
                            <m:ctrlPr>
                              <a:rPr lang="en-US" sz="2000" b="0" i="1" smtClean="0">
                                <a:latin typeface="Cambria Math"/>
                              </a:rPr>
                            </m:ctrlPr>
                          </m:sSupPr>
                          <m:e>
                            <m:r>
                              <a:rPr lang="en-US" sz="2000" b="0" i="1" smtClean="0">
                                <a:latin typeface="Cambria Math"/>
                              </a:rPr>
                              <m:t>(</m:t>
                            </m:r>
                            <m:r>
                              <a:rPr lang="en-US" sz="2000" b="0" i="1" smtClean="0">
                                <a:latin typeface="Cambria Math"/>
                              </a:rPr>
                              <m:t>𝑍𝑍</m:t>
                            </m:r>
                          </m:e>
                          <m:sup>
                            <m:r>
                              <a:rPr lang="en-US" sz="2000" b="0" i="1" smtClean="0">
                                <a:latin typeface="Cambria Math"/>
                              </a:rPr>
                              <m:t>|</m:t>
                            </m:r>
                          </m:sup>
                        </m:sSup>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2</m:t>
                            </m:r>
                          </m:sup>
                        </m:sSup>
                      </m:num>
                      <m:den>
                        <m:r>
                          <a:rPr lang="en-US" sz="2000" b="0" i="1" smtClean="0">
                            <a:latin typeface="Cambria Math"/>
                          </a:rPr>
                          <m:t>𝐸</m:t>
                        </m:r>
                      </m:den>
                    </m:f>
                  </m:oMath>
                </a14:m>
                <a:r>
                  <a:rPr lang="en-US" sz="2000" dirty="0" smtClean="0"/>
                  <a:t>					(1)</a:t>
                </a:r>
              </a:p>
              <a:p>
                <a:endParaRPr lang="en-US" sz="2000" dirty="0"/>
              </a:p>
              <a:p>
                <a:pPr marL="285750" indent="-285750">
                  <a:buFont typeface="Wingdings" pitchFamily="2" charset="2"/>
                  <a:buChar char="ü"/>
                </a:pPr>
                <a:r>
                  <a:rPr lang="en-US" sz="2000" dirty="0"/>
                  <a:t>Such particles will, of course, be scattered backwards </a:t>
                </a:r>
                <a:r>
                  <a:rPr lang="en-US" sz="2000" i="1" dirty="0" smtClean="0"/>
                  <a:t>(</a:t>
                </a:r>
                <a:r>
                  <a:rPr lang="az-Cyrl-AZ" sz="2000" i="1" dirty="0" smtClean="0"/>
                  <a:t>ѳ</a:t>
                </a:r>
                <a:r>
                  <a:rPr lang="en-US" sz="2000" i="1" dirty="0" smtClean="0"/>
                  <a:t>=</a:t>
                </a:r>
                <a14:m>
                  <m:oMath xmlns:m="http://schemas.openxmlformats.org/officeDocument/2006/math">
                    <m:r>
                      <a:rPr lang="en-US" sz="2000" i="1" smtClean="0">
                        <a:latin typeface="Cambria Math"/>
                        <a:ea typeface="Cambria Math"/>
                      </a:rPr>
                      <m:t>𝜋</m:t>
                    </m:r>
                  </m:oMath>
                </a14:m>
                <a:r>
                  <a:rPr lang="en-US" sz="2000" i="1" dirty="0" smtClean="0"/>
                  <a:t>), </a:t>
                </a:r>
                <a:r>
                  <a:rPr lang="en-US" sz="2000" dirty="0"/>
                  <a:t>and this</a:t>
                </a:r>
                <a:br>
                  <a:rPr lang="en-US" sz="2000" dirty="0"/>
                </a:br>
                <a:r>
                  <a:rPr lang="en-US" sz="2000" dirty="0"/>
                  <a:t>distance of closest approach provides an upper bound on the size of the</a:t>
                </a:r>
                <a:br>
                  <a:rPr lang="en-US" sz="2000" dirty="0"/>
                </a:br>
                <a:r>
                  <a:rPr lang="en-US" sz="2000" dirty="0"/>
                  <a:t>nucleus. The assumption is that low energy </a:t>
                </a:r>
                <a14:m>
                  <m:oMath xmlns:m="http://schemas.openxmlformats.org/officeDocument/2006/math">
                    <m:r>
                      <a:rPr lang="en-US" sz="2000" i="1" smtClean="0">
                        <a:latin typeface="Cambria Math"/>
                        <a:ea typeface="Cambria Math"/>
                      </a:rPr>
                      <m:t>∝</m:t>
                    </m:r>
                  </m:oMath>
                </a14:m>
                <a:r>
                  <a:rPr lang="en-US" sz="2000" dirty="0" smtClean="0"/>
                  <a:t>-</a:t>
                </a:r>
                <a:r>
                  <a:rPr lang="en-US" sz="2000" dirty="0"/>
                  <a:t>particles cannot overcome the</a:t>
                </a:r>
                <a:br>
                  <a:rPr lang="en-US" sz="2000" dirty="0"/>
                </a:br>
                <a:r>
                  <a:rPr lang="en-US" sz="2000" dirty="0"/>
                  <a:t>repulsive Coulomb barrier of the nucleus, and therefore cannot penetrate</a:t>
                </a:r>
                <a:br>
                  <a:rPr lang="en-US" sz="2000" dirty="0"/>
                </a:br>
                <a:r>
                  <a:rPr lang="en-US" sz="2000" dirty="0"/>
                  <a:t>into the nucleus. Such low energy measurements yield relatively poor upper</a:t>
                </a:r>
                <a:br>
                  <a:rPr lang="en-US" sz="2000" dirty="0"/>
                </a:br>
                <a:r>
                  <a:rPr lang="en-US" sz="2000" dirty="0"/>
                  <a:t>limits, typically, </a:t>
                </a:r>
                <a:endParaRPr lang="en-US" sz="2000" dirty="0" smtClean="0"/>
              </a:p>
              <a:p>
                <a:pPr lvl="4"/>
                <a14:m>
                  <m:oMath xmlns:m="http://schemas.openxmlformats.org/officeDocument/2006/math">
                    <m:sSub>
                      <m:sSubPr>
                        <m:ctrlPr>
                          <a:rPr lang="en-US" sz="2000" i="1" smtClean="0">
                            <a:latin typeface="Cambria Math"/>
                          </a:rPr>
                        </m:ctrlPr>
                      </m:sSubPr>
                      <m:e>
                        <m:r>
                          <a:rPr lang="en-US" sz="2000" b="0" i="1" smtClean="0">
                            <a:latin typeface="Cambria Math"/>
                          </a:rPr>
                          <m:t>𝑅</m:t>
                        </m:r>
                      </m:e>
                      <m:sub>
                        <m:r>
                          <a:rPr lang="en-US" sz="2000" b="0" i="1" smtClean="0">
                            <a:latin typeface="Cambria Math"/>
                          </a:rPr>
                          <m:t>𝐴𝑢</m:t>
                        </m:r>
                      </m:sub>
                    </m:sSub>
                    <m:r>
                      <a:rPr lang="en-US" sz="2000" b="0" i="1" smtClean="0">
                        <a:latin typeface="Cambria Math"/>
                      </a:rPr>
                      <m:t>=32</m:t>
                    </m:r>
                    <m:r>
                      <a:rPr lang="en-US" sz="2000" b="0" i="1" smtClean="0">
                        <a:latin typeface="Cambria Math"/>
                      </a:rPr>
                      <m:t>𝑓𝑚</m:t>
                    </m:r>
                    <m:r>
                      <a:rPr lang="en-US" sz="2000" b="0" i="1" smtClean="0">
                        <a:latin typeface="Cambria Math"/>
                      </a:rPr>
                      <m:t> </m:t>
                    </m:r>
                  </m:oMath>
                </a14:m>
                <a:r>
                  <a:rPr lang="en-US" sz="2000" dirty="0" smtClean="0"/>
                  <a:t> and </a:t>
                </a:r>
                <a14:m>
                  <m:oMath xmlns:m="http://schemas.openxmlformats.org/officeDocument/2006/math">
                    <m:sSub>
                      <m:sSubPr>
                        <m:ctrlPr>
                          <a:rPr lang="en-US" sz="2000" i="1" smtClean="0">
                            <a:latin typeface="Cambria Math"/>
                          </a:rPr>
                        </m:ctrlPr>
                      </m:sSubPr>
                      <m:e>
                        <m:r>
                          <a:rPr lang="en-US" sz="2000" b="0" i="1" smtClean="0">
                            <a:latin typeface="Cambria Math"/>
                          </a:rPr>
                          <m:t>𝑅</m:t>
                        </m:r>
                      </m:e>
                      <m:sub>
                        <m:r>
                          <a:rPr lang="en-US" sz="2000" b="0" i="1" smtClean="0">
                            <a:latin typeface="Cambria Math"/>
                          </a:rPr>
                          <m:t>𝐴𝑔</m:t>
                        </m:r>
                      </m:sub>
                    </m:sSub>
                  </m:oMath>
                </a14:m>
                <a:r>
                  <a:rPr lang="en-US" sz="2000" dirty="0" smtClean="0"/>
                  <a:t>= 20fm.</a:t>
                </a:r>
              </a:p>
              <a:p>
                <a:endParaRPr lang="en-US" sz="2000" dirty="0"/>
              </a:p>
              <a:p>
                <a:r>
                  <a:rPr lang="en-US" sz="2400" b="1" u="sng" dirty="0" smtClean="0">
                    <a:effectLst>
                      <a:outerShdw blurRad="38100" dist="38100" dir="2700000" algn="tl">
                        <a:srgbClr val="000000">
                          <a:alpha val="43137"/>
                        </a:srgbClr>
                      </a:outerShdw>
                    </a:effectLst>
                  </a:rPr>
                  <a:t>Electron Scattering experiments:</a:t>
                </a:r>
              </a:p>
              <a:p>
                <a:r>
                  <a:rPr lang="en-US" sz="2000" dirty="0"/>
                  <a:t>The scattering of electrons from nuclei has given us the most precise information about nuclear size and charge distribution. The electron is a better nuclear probe than the alpha particles of Rutherford scattering because it is a point particle and can penetrate the nucleus.</a:t>
                </a:r>
              </a:p>
              <a:p>
                <a:r>
                  <a:rPr lang="en-US" sz="2000" dirty="0"/>
                  <a:t/>
                </a:r>
                <a:br>
                  <a:rPr lang="en-US" sz="2000" dirty="0"/>
                </a:br>
                <a:r>
                  <a:rPr lang="en-US" sz="2000" dirty="0"/>
                  <a:t/>
                </a:r>
                <a:br>
                  <a:rPr lang="en-US" sz="2000" dirty="0"/>
                </a:br>
                <a:endParaRPr lang="en-US" sz="2000" dirty="0" smtClean="0"/>
              </a:p>
              <a:p>
                <a:r>
                  <a:rPr lang="en-US" dirty="0"/>
                  <a:t/>
                </a:r>
                <a:br>
                  <a:rPr lang="en-US" dirty="0"/>
                </a:b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53961" y="227387"/>
                <a:ext cx="8534400" cy="7627537"/>
              </a:xfrm>
              <a:prstGeom prst="rect">
                <a:avLst/>
              </a:prstGeom>
              <a:blipFill rotWithShape="1">
                <a:blip r:embed="rId3"/>
                <a:stretch>
                  <a:fillRect l="-1143" t="-399" r="-1286"/>
                </a:stretch>
              </a:blipFill>
            </p:spPr>
            <p:txBody>
              <a:bodyPr/>
              <a:lstStyle/>
              <a:p>
                <a:r>
                  <a:rPr lang="en-US">
                    <a:noFill/>
                  </a:rPr>
                  <a:t> </a:t>
                </a:r>
              </a:p>
            </p:txBody>
          </p:sp>
        </mc:Fallback>
      </mc:AlternateContent>
    </p:spTree>
    <p:extLst>
      <p:ext uri="{BB962C8B-B14F-4D97-AF65-F5344CB8AC3E}">
        <p14:creationId xmlns:p14="http://schemas.microsoft.com/office/powerpoint/2010/main" val="3474246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763000" cy="1477328"/>
          </a:xfrm>
          <a:prstGeom prst="rect">
            <a:avLst/>
          </a:prstGeom>
          <a:noFill/>
        </p:spPr>
        <p:txBody>
          <a:bodyPr wrap="square" rtlCol="0">
            <a:spAutoFit/>
          </a:bodyPr>
          <a:lstStyle/>
          <a:p>
            <a:pPr marL="285750" indent="-285750">
              <a:buFont typeface="Wingdings" pitchFamily="2" charset="2"/>
              <a:buChar char="Ø"/>
            </a:pPr>
            <a:r>
              <a:rPr lang="en-US" dirty="0"/>
              <a:t>For low energies and under conditions where the electron does not penetrate the nucleus, the electron scattering can be described by the Rutherford formula. The Rutherford formula is an analytic expression for the differential scattering cross section, and for a projectile charge of 1, it is</a:t>
            </a:r>
          </a:p>
          <a:p>
            <a:endParaRPr lang="en-US" dirty="0"/>
          </a:p>
        </p:txBody>
      </p:sp>
      <p:pic>
        <p:nvPicPr>
          <p:cNvPr id="1028" name="Picture 4" descr="http://hyperphysics.phy-astr.gsu.edu/hbase/Nuclear/imgnuc/ruteq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1676400"/>
            <a:ext cx="5705475" cy="962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4519" y="3057142"/>
            <a:ext cx="8458200" cy="2585323"/>
          </a:xfrm>
          <a:prstGeom prst="rect">
            <a:avLst/>
          </a:prstGeom>
          <a:noFill/>
        </p:spPr>
        <p:txBody>
          <a:bodyPr wrap="square" rtlCol="0">
            <a:spAutoFit/>
          </a:bodyPr>
          <a:lstStyle/>
          <a:p>
            <a:pPr marL="285750" indent="-285750">
              <a:buFont typeface="Wingdings" pitchFamily="2" charset="2"/>
              <a:buChar char="Ø"/>
            </a:pPr>
            <a:r>
              <a:rPr lang="en-US" dirty="0"/>
              <a:t>As the energy of the electrons is raised enough to make them an effective nuclear probe, a number of other effects become significant, and the scattering behavior diverges from the Rutherford formula. The probing electrons are relativistic, they produce significant nuclear recoil, and they interact via their magnetic moment as well as by their charge. When the magnetic moment and recoil are taken into account, the expression is called </a:t>
            </a:r>
            <a:r>
              <a:rPr lang="en-US" dirty="0" smtClean="0"/>
              <a:t>he </a:t>
            </a:r>
            <a:r>
              <a:rPr lang="en-US" dirty="0"/>
              <a:t>Mott cross section</a:t>
            </a:r>
            <a:r>
              <a:rPr lang="en-US" dirty="0" smtClean="0"/>
              <a:t>:</a:t>
            </a:r>
          </a:p>
          <a:p>
            <a:pPr lvl="4"/>
            <a:endParaRPr lang="en-US" dirty="0"/>
          </a:p>
          <a:p>
            <a:r>
              <a:rPr lang="en-US" dirty="0"/>
              <a:t/>
            </a:r>
            <a:br>
              <a:rPr lang="en-US" dirty="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244" y="4885942"/>
            <a:ext cx="6453955" cy="1743458"/>
          </a:xfrm>
          <a:prstGeom prst="rect">
            <a:avLst/>
          </a:prstGeom>
        </p:spPr>
      </p:pic>
    </p:spTree>
    <p:extLst>
      <p:ext uri="{BB962C8B-B14F-4D97-AF65-F5344CB8AC3E}">
        <p14:creationId xmlns:p14="http://schemas.microsoft.com/office/powerpoint/2010/main" val="3512741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yperphysics.phy-astr.gsu.edu/hbase/Nuclear/imgnuc/mottcse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5326"/>
            <a:ext cx="7543800" cy="4113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381000"/>
            <a:ext cx="8305800" cy="1754326"/>
          </a:xfrm>
          <a:prstGeom prst="rect">
            <a:avLst/>
          </a:prstGeom>
          <a:noFill/>
        </p:spPr>
        <p:txBody>
          <a:bodyPr wrap="square" rtlCol="0">
            <a:spAutoFit/>
          </a:bodyPr>
          <a:lstStyle/>
          <a:p>
            <a:r>
              <a:rPr lang="en-US" dirty="0"/>
              <a:t>A major period of investigation of nuclear size and structure occurred in the 1950's with the work of Robert Hofstadter and others who compared their high energy electron scattering results with the Mott cross section. The illustration below from Hofstadter's work shows the divergence from the Mott cross section which indicates that the electrons are penetrating the nucleus - departure from point-particle scattering is evidence of the structure of the </a:t>
            </a:r>
            <a:r>
              <a:rPr lang="en-US" dirty="0" smtClean="0"/>
              <a:t>nucleus.</a:t>
            </a:r>
            <a:endParaRPr lang="en-US" dirty="0"/>
          </a:p>
        </p:txBody>
      </p:sp>
    </p:spTree>
    <p:extLst>
      <p:ext uri="{BB962C8B-B14F-4D97-AF65-F5344CB8AC3E}">
        <p14:creationId xmlns:p14="http://schemas.microsoft.com/office/powerpoint/2010/main" val="926922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457200"/>
                <a:ext cx="8610600" cy="2133661"/>
              </a:xfrm>
              <a:prstGeom prst="rect">
                <a:avLst/>
              </a:prstGeom>
              <a:noFill/>
            </p:spPr>
            <p:txBody>
              <a:bodyPr wrap="square" rtlCol="0">
                <a:spAutoFit/>
              </a:bodyPr>
              <a:lstStyle/>
              <a:p>
                <a:pPr marL="285750" indent="-285750">
                  <a:buFont typeface="Wingdings" pitchFamily="2" charset="2"/>
                  <a:buChar char="Ø"/>
                </a:pPr>
                <a:r>
                  <a:rPr lang="en-US" dirty="0" smtClean="0"/>
                  <a:t>This productive period of research with electron scattering built the picture of the nucleus as a spherical distribution of positive charge of essentially constant density, so that the nuclear radius could be modeled by the relationship:</a:t>
                </a:r>
              </a:p>
              <a:p>
                <a:pPr lvl="4"/>
                <a14:m>
                  <m:oMath xmlns:m="http://schemas.openxmlformats.org/officeDocument/2006/math">
                    <m:r>
                      <a:rPr lang="en-US" b="0" i="1" smtClean="0">
                        <a:latin typeface="Cambria Math"/>
                      </a:rPr>
                      <m:t>𝑟</m:t>
                    </m:r>
                    <m:r>
                      <a:rPr lang="en-US" b="0" i="1" smtClean="0">
                        <a:latin typeface="Cambria Math"/>
                      </a:rPr>
                      <m:t>=</m:t>
                    </m:r>
                    <m:sSub>
                      <m:sSubPr>
                        <m:ctrlPr>
                          <a:rPr lang="en-US" b="0" i="1" smtClean="0">
                            <a:latin typeface="Cambria Math"/>
                          </a:rPr>
                        </m:ctrlPr>
                      </m:sSubPr>
                      <m:e>
                        <m:r>
                          <a:rPr lang="en-US" b="0" i="1" smtClean="0">
                            <a:latin typeface="Cambria Math"/>
                          </a:rPr>
                          <m:t>𝑟</m:t>
                        </m:r>
                      </m:e>
                      <m:sub>
                        <m:r>
                          <a:rPr lang="en-US" b="0" i="1" smtClean="0">
                            <a:latin typeface="Cambria Math"/>
                          </a:rPr>
                          <m:t>0</m:t>
                        </m:r>
                      </m:sub>
                    </m:sSub>
                    <m:sSup>
                      <m:sSupPr>
                        <m:ctrlPr>
                          <a:rPr lang="en-US" b="0" i="1" smtClean="0">
                            <a:latin typeface="Cambria Math"/>
                          </a:rPr>
                        </m:ctrlPr>
                      </m:sSupPr>
                      <m:e>
                        <m:r>
                          <a:rPr lang="en-US" b="0" i="1" smtClean="0">
                            <a:latin typeface="Cambria Math"/>
                          </a:rPr>
                          <m:t>𝐴</m:t>
                        </m:r>
                      </m:e>
                      <m:sup>
                        <m:f>
                          <m:fPr>
                            <m:ctrlPr>
                              <a:rPr lang="en-US" b="0" i="1" smtClean="0">
                                <a:latin typeface="Cambria Math"/>
                              </a:rPr>
                            </m:ctrlPr>
                          </m:fPr>
                          <m:num>
                            <m:r>
                              <a:rPr lang="en-US" b="0" i="1" smtClean="0">
                                <a:latin typeface="Cambria Math"/>
                              </a:rPr>
                              <m:t>1</m:t>
                            </m:r>
                          </m:num>
                          <m:den>
                            <m:r>
                              <a:rPr lang="en-US" b="0" i="1" smtClean="0">
                                <a:latin typeface="Cambria Math"/>
                              </a:rPr>
                              <m:t>3</m:t>
                            </m:r>
                          </m:den>
                        </m:f>
                      </m:sup>
                    </m:sSup>
                  </m:oMath>
                </a14:m>
                <a:r>
                  <a:rPr lang="en-US" dirty="0" smtClean="0"/>
                  <a:t>						(2)</a:t>
                </a:r>
              </a:p>
              <a:p>
                <a:pPr lvl="2"/>
                <a:endParaRPr lang="en-US" dirty="0"/>
              </a:p>
              <a:p>
                <a:pPr lvl="2"/>
                <a:r>
                  <a:rPr lang="en-US" dirty="0" smtClean="0"/>
                  <a:t>				</a:t>
                </a:r>
                <a:endParaRPr lang="en-US"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457200"/>
                <a:ext cx="8610600" cy="2133661"/>
              </a:xfrm>
              <a:prstGeom prst="rect">
                <a:avLst/>
              </a:prstGeom>
              <a:blipFill rotWithShape="1">
                <a:blip r:embed="rId2"/>
                <a:stretch>
                  <a:fillRect l="-496" t="-1429"/>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024062"/>
            <a:ext cx="6705600" cy="2809875"/>
          </a:xfrm>
          <a:prstGeom prst="rect">
            <a:avLst/>
          </a:prstGeom>
        </p:spPr>
      </p:pic>
    </p:spTree>
    <p:extLst>
      <p:ext uri="{BB962C8B-B14F-4D97-AF65-F5344CB8AC3E}">
        <p14:creationId xmlns:p14="http://schemas.microsoft.com/office/powerpoint/2010/main" val="1900541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5786199"/>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Mirror nuclei method:</a:t>
            </a:r>
          </a:p>
          <a:p>
            <a:pPr marL="285750" indent="-285750">
              <a:buFont typeface="Wingdings" pitchFamily="2" charset="2"/>
              <a:buChar char="Ø"/>
            </a:pPr>
            <a:r>
              <a:rPr lang="en-US" dirty="0"/>
              <a:t>Mirror nuclei are </a:t>
            </a:r>
            <a:r>
              <a:rPr lang="en-US" dirty="0" smtClean="0"/>
              <a:t>nuclei</a:t>
            </a:r>
            <a:r>
              <a:rPr lang="en-US" dirty="0"/>
              <a:t> </a:t>
            </a:r>
            <a:r>
              <a:rPr lang="en-US" dirty="0" smtClean="0"/>
              <a:t>where </a:t>
            </a:r>
            <a:r>
              <a:rPr lang="en-US" dirty="0"/>
              <a:t>the number of protons of element one (Z</a:t>
            </a:r>
            <a:r>
              <a:rPr lang="en-US" baseline="-25000" dirty="0"/>
              <a:t>1</a:t>
            </a:r>
            <a:r>
              <a:rPr lang="en-US" dirty="0"/>
              <a:t>) equals the number of neutrons of element two (N</a:t>
            </a:r>
            <a:r>
              <a:rPr lang="en-US" baseline="-25000" dirty="0"/>
              <a:t>2</a:t>
            </a:r>
            <a:r>
              <a:rPr lang="en-US" dirty="0"/>
              <a:t>) and the number of protons of element two (Z</a:t>
            </a:r>
            <a:r>
              <a:rPr lang="en-US" baseline="-25000" dirty="0"/>
              <a:t>2</a:t>
            </a:r>
            <a:r>
              <a:rPr lang="en-US" dirty="0"/>
              <a:t>) equals the number of neutrons in element one (N</a:t>
            </a:r>
            <a:r>
              <a:rPr lang="en-US" baseline="-25000" dirty="0"/>
              <a:t>1</a:t>
            </a:r>
            <a:r>
              <a:rPr lang="en-US" dirty="0"/>
              <a:t>), such that the mass number is the same (A = N</a:t>
            </a:r>
            <a:r>
              <a:rPr lang="en-US" baseline="-25000" dirty="0"/>
              <a:t>1</a:t>
            </a:r>
            <a:r>
              <a:rPr lang="en-US" dirty="0"/>
              <a:t> + Z</a:t>
            </a:r>
            <a:r>
              <a:rPr lang="en-US" baseline="-25000" dirty="0"/>
              <a:t>1</a:t>
            </a:r>
            <a:r>
              <a:rPr lang="en-US" dirty="0"/>
              <a:t> = N</a:t>
            </a:r>
            <a:r>
              <a:rPr lang="en-US" baseline="-25000" dirty="0"/>
              <a:t>2</a:t>
            </a:r>
            <a:r>
              <a:rPr lang="en-US" dirty="0"/>
              <a:t> + Z</a:t>
            </a:r>
            <a:r>
              <a:rPr lang="en-US" baseline="-25000" dirty="0"/>
              <a:t>2</a:t>
            </a:r>
            <a:r>
              <a:rPr lang="en-US" dirty="0" smtClean="0"/>
              <a:t>).</a:t>
            </a:r>
            <a:endParaRPr lang="en-US" dirty="0"/>
          </a:p>
          <a:p>
            <a:pPr marL="285750" indent="-285750">
              <a:buFont typeface="Wingdings" pitchFamily="2" charset="2"/>
              <a:buChar char="Ø"/>
            </a:pPr>
            <a:r>
              <a:rPr lang="en-US" dirty="0"/>
              <a:t>As that Z</a:t>
            </a:r>
            <a:r>
              <a:rPr lang="en-US" baseline="-25000" dirty="0"/>
              <a:t>1</a:t>
            </a:r>
            <a:r>
              <a:rPr lang="en-US" dirty="0"/>
              <a:t> = N</a:t>
            </a:r>
            <a:r>
              <a:rPr lang="en-US" baseline="-25000" dirty="0"/>
              <a:t>2</a:t>
            </a:r>
            <a:r>
              <a:rPr lang="en-US" dirty="0"/>
              <a:t> and Z</a:t>
            </a:r>
            <a:r>
              <a:rPr lang="en-US" baseline="-25000" dirty="0"/>
              <a:t>2</a:t>
            </a:r>
            <a:r>
              <a:rPr lang="en-US" dirty="0"/>
              <a:t> = N</a:t>
            </a:r>
            <a:r>
              <a:rPr lang="en-US" baseline="-25000" dirty="0"/>
              <a:t>1</a:t>
            </a:r>
            <a:r>
              <a:rPr lang="en-US" dirty="0"/>
              <a:t>, A = N</a:t>
            </a:r>
            <a:r>
              <a:rPr lang="en-US" baseline="-25000" dirty="0"/>
              <a:t>1</a:t>
            </a:r>
            <a:r>
              <a:rPr lang="en-US" dirty="0"/>
              <a:t> + N</a:t>
            </a:r>
            <a:r>
              <a:rPr lang="en-US" baseline="-25000" dirty="0"/>
              <a:t>2</a:t>
            </a:r>
            <a:r>
              <a:rPr lang="en-US" dirty="0"/>
              <a:t> = Z</a:t>
            </a:r>
            <a:r>
              <a:rPr lang="en-US" baseline="-25000" dirty="0"/>
              <a:t>1</a:t>
            </a:r>
            <a:r>
              <a:rPr lang="en-US" dirty="0"/>
              <a:t> + Z</a:t>
            </a:r>
            <a:r>
              <a:rPr lang="en-US" baseline="-25000" dirty="0"/>
              <a:t>2</a:t>
            </a:r>
            <a:r>
              <a:rPr lang="en-US" dirty="0"/>
              <a:t>. By making the substitution Z</a:t>
            </a:r>
            <a:r>
              <a:rPr lang="en-US" baseline="-25000" dirty="0"/>
              <a:t>1</a:t>
            </a:r>
            <a:r>
              <a:rPr lang="en-US" dirty="0"/>
              <a:t> = Z and Z</a:t>
            </a:r>
            <a:r>
              <a:rPr lang="en-US" baseline="-25000" dirty="0"/>
              <a:t>2</a:t>
            </a:r>
            <a:r>
              <a:rPr lang="en-US" dirty="0"/>
              <a:t> = Z − 1, the mass number can be rewritten in the form 2Z - 1.</a:t>
            </a:r>
          </a:p>
          <a:p>
            <a:pPr marL="285750" indent="-285750">
              <a:buFont typeface="Wingdings" pitchFamily="2" charset="2"/>
              <a:buChar char="Ø"/>
            </a:pPr>
            <a:r>
              <a:rPr lang="en-US" dirty="0"/>
              <a:t>Examples of mirror nuclei:</a:t>
            </a:r>
          </a:p>
          <a:p>
            <a:pPr marL="1200150" lvl="2" indent="-285750">
              <a:buFont typeface="Wingdings" pitchFamily="2" charset="2"/>
              <a:buChar char="§"/>
            </a:pPr>
            <a:r>
              <a:rPr lang="en-US" baseline="30000" dirty="0"/>
              <a:t>3</a:t>
            </a:r>
            <a:r>
              <a:rPr lang="en-US" dirty="0"/>
              <a:t>H and </a:t>
            </a:r>
            <a:r>
              <a:rPr lang="en-US" baseline="30000" dirty="0"/>
              <a:t>3</a:t>
            </a:r>
            <a:r>
              <a:rPr lang="en-US" dirty="0"/>
              <a:t>He:   </a:t>
            </a:r>
            <a:r>
              <a:rPr lang="en-US" i="1" dirty="0"/>
              <a:t>J</a:t>
            </a:r>
            <a:r>
              <a:rPr lang="en-US" i="1" baseline="30000" dirty="0"/>
              <a:t>π</a:t>
            </a:r>
            <a:r>
              <a:rPr lang="en-US" dirty="0"/>
              <a:t> =  1/2</a:t>
            </a:r>
            <a:r>
              <a:rPr lang="en-US" baseline="30000" dirty="0"/>
              <a:t>+</a:t>
            </a:r>
            <a:endParaRPr lang="en-US" dirty="0"/>
          </a:p>
          <a:p>
            <a:pPr marL="1200150" lvl="2" indent="-285750">
              <a:buFont typeface="Wingdings" pitchFamily="2" charset="2"/>
              <a:buChar char="§"/>
            </a:pPr>
            <a:r>
              <a:rPr lang="en-US" baseline="30000" dirty="0"/>
              <a:t>14</a:t>
            </a:r>
            <a:r>
              <a:rPr lang="en-US" dirty="0"/>
              <a:t>C and </a:t>
            </a:r>
            <a:r>
              <a:rPr lang="en-US" baseline="30000" dirty="0"/>
              <a:t>14</a:t>
            </a:r>
            <a:r>
              <a:rPr lang="en-US" dirty="0"/>
              <a:t>O:   </a:t>
            </a:r>
            <a:r>
              <a:rPr lang="en-US" i="1" dirty="0"/>
              <a:t>J</a:t>
            </a:r>
            <a:r>
              <a:rPr lang="en-US" i="1" baseline="30000" dirty="0"/>
              <a:t>π</a:t>
            </a:r>
            <a:r>
              <a:rPr lang="en-US" dirty="0"/>
              <a:t> =  0</a:t>
            </a:r>
            <a:r>
              <a:rPr lang="en-US" baseline="30000" dirty="0"/>
              <a:t>+</a:t>
            </a:r>
            <a:endParaRPr lang="en-US" dirty="0"/>
          </a:p>
          <a:p>
            <a:pPr marL="1200150" lvl="2" indent="-285750">
              <a:buFont typeface="Wingdings" pitchFamily="2" charset="2"/>
              <a:buChar char="§"/>
            </a:pPr>
            <a:r>
              <a:rPr lang="en-US" baseline="30000" dirty="0"/>
              <a:t>15</a:t>
            </a:r>
            <a:r>
              <a:rPr lang="en-US" dirty="0"/>
              <a:t>N and </a:t>
            </a:r>
            <a:r>
              <a:rPr lang="en-US" baseline="30000" dirty="0"/>
              <a:t>15</a:t>
            </a:r>
            <a:r>
              <a:rPr lang="en-US" dirty="0"/>
              <a:t>O:   </a:t>
            </a:r>
            <a:r>
              <a:rPr lang="en-US" i="1" dirty="0"/>
              <a:t>J</a:t>
            </a:r>
            <a:r>
              <a:rPr lang="en-US" i="1" baseline="30000" dirty="0"/>
              <a:t>π</a:t>
            </a:r>
            <a:r>
              <a:rPr lang="en-US" dirty="0"/>
              <a:t> =  1/2</a:t>
            </a:r>
            <a:r>
              <a:rPr lang="en-US" baseline="30000" dirty="0"/>
              <a:t>−</a:t>
            </a:r>
            <a:endParaRPr lang="en-US" dirty="0"/>
          </a:p>
          <a:p>
            <a:pPr marL="1200150" lvl="2" indent="-285750">
              <a:buFont typeface="Wingdings" pitchFamily="2" charset="2"/>
              <a:buChar char="§"/>
            </a:pPr>
            <a:r>
              <a:rPr lang="en-US" baseline="30000" dirty="0"/>
              <a:t>24</a:t>
            </a:r>
            <a:r>
              <a:rPr lang="en-US" dirty="0"/>
              <a:t>Na and </a:t>
            </a:r>
            <a:r>
              <a:rPr lang="en-US" baseline="30000" dirty="0"/>
              <a:t>24</a:t>
            </a:r>
            <a:r>
              <a:rPr lang="en-US" dirty="0"/>
              <a:t>Al:   </a:t>
            </a:r>
            <a:r>
              <a:rPr lang="en-US" i="1" dirty="0"/>
              <a:t>J</a:t>
            </a:r>
            <a:r>
              <a:rPr lang="en-US" i="1" baseline="30000" dirty="0"/>
              <a:t>π</a:t>
            </a:r>
            <a:r>
              <a:rPr lang="en-US" dirty="0"/>
              <a:t> =  4</a:t>
            </a:r>
            <a:r>
              <a:rPr lang="en-US" baseline="30000" dirty="0"/>
              <a:t>+</a:t>
            </a:r>
            <a:endParaRPr lang="en-US" dirty="0"/>
          </a:p>
          <a:p>
            <a:pPr marL="1200150" lvl="2" indent="-285750">
              <a:buFont typeface="Wingdings" pitchFamily="2" charset="2"/>
              <a:buChar char="§"/>
            </a:pPr>
            <a:r>
              <a:rPr lang="en-US" baseline="30000" dirty="0"/>
              <a:t>24m</a:t>
            </a:r>
            <a:r>
              <a:rPr lang="en-US" dirty="0"/>
              <a:t>Na and </a:t>
            </a:r>
            <a:r>
              <a:rPr lang="en-US" baseline="30000" dirty="0"/>
              <a:t>24m</a:t>
            </a:r>
            <a:r>
              <a:rPr lang="en-US" dirty="0"/>
              <a:t>Al:   </a:t>
            </a:r>
            <a:r>
              <a:rPr lang="en-US" i="1" dirty="0"/>
              <a:t>J</a:t>
            </a:r>
            <a:r>
              <a:rPr lang="en-US" i="1" baseline="30000" dirty="0"/>
              <a:t>π</a:t>
            </a:r>
            <a:r>
              <a:rPr lang="en-US" dirty="0"/>
              <a:t> =  1</a:t>
            </a:r>
            <a:r>
              <a:rPr lang="en-US" baseline="30000" dirty="0" smtClean="0"/>
              <a:t>+  </a:t>
            </a:r>
          </a:p>
          <a:p>
            <a:pPr marL="285750" indent="-285750">
              <a:buFont typeface="Wingdings" pitchFamily="2" charset="2"/>
              <a:buChar char="Ø"/>
            </a:pPr>
            <a:r>
              <a:rPr lang="en-US" dirty="0"/>
              <a:t>Pairs of mirror nuclei have the same spin and parity. If we constrain to odd number of nucleons (A=Z+N) then we find mirror nuclei that differ from one another by exchanging a </a:t>
            </a:r>
            <a:r>
              <a:rPr lang="en-US" dirty="0" smtClean="0"/>
              <a:t>proton by </a:t>
            </a:r>
            <a:r>
              <a:rPr lang="en-US" dirty="0"/>
              <a:t>a neutron. Interesting to observe is their binding energy which is mainly due to the strong interaction and also due to Coulomb interaction. Since the strong interaction is invariant to protons and neutrons one can expect these mirror nuclei to have very similar binding </a:t>
            </a:r>
            <a:r>
              <a:rPr lang="en-US" dirty="0" smtClean="0"/>
              <a:t>energies</a:t>
            </a:r>
            <a:r>
              <a:rPr lang="en-US" dirty="0"/>
              <a:t>.</a:t>
            </a:r>
          </a:p>
          <a:p>
            <a:pPr marL="1200150" lvl="2" indent="-285750">
              <a:buFont typeface="Wingdings" pitchFamily="2" charset="2"/>
              <a:buChar char="§"/>
            </a:pPr>
            <a:endParaRPr lang="en-US" dirty="0"/>
          </a:p>
        </p:txBody>
      </p:sp>
    </p:spTree>
    <p:extLst>
      <p:ext uri="{BB962C8B-B14F-4D97-AF65-F5344CB8AC3E}">
        <p14:creationId xmlns:p14="http://schemas.microsoft.com/office/powerpoint/2010/main" val="942877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714</Words>
  <Application>Microsoft Office PowerPoint</Application>
  <PresentationFormat>On-screen Show (4:3)</PresentationFormat>
  <Paragraphs>90</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Acer</cp:lastModifiedBy>
  <cp:revision>63</cp:revision>
  <dcterms:created xsi:type="dcterms:W3CDTF">2006-08-16T00:00:00Z</dcterms:created>
  <dcterms:modified xsi:type="dcterms:W3CDTF">2020-05-29T19:14:18Z</dcterms:modified>
</cp:coreProperties>
</file>